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F50B75-94CF-4FB6-9444-1E89A2195437}">
  <a:tblStyle styleId="{26F50B75-94CF-4FB6-9444-1E89A21954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a5d657dd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a5d657dd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CTE Pathways - Engineering &amp; Architecture Sector / Engineering Design Pathway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MERITS Requirements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Meets VPA “F” College Admissions Requirements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a5d657dd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a5d657dd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Outcomes of the course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f548a013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f548a013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7cef084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7cef084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hyperlink" Target="mailto:gberger@hbuhsd.edu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97800" y="0"/>
            <a:ext cx="51462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Engineering Pathway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50000" y="2742300"/>
            <a:ext cx="5965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CAREER TECHNICAL EDUCATION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Engineering &amp; Architecture Sector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Architectural/ Mechanical/ Electrical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Year 1 - Engineering Design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Year 2 - Engineering Design &amp; Development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Courses are UC “F” Electives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75% + hands-on activities / projects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25799" l="0" r="0" t="0"/>
          <a:stretch/>
        </p:blipFill>
        <p:spPr>
          <a:xfrm>
            <a:off x="2230375" y="1695952"/>
            <a:ext cx="3484623" cy="344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991" y="2571750"/>
            <a:ext cx="3429012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69625"/>
            <a:ext cx="2230376" cy="29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538800"/>
            <a:ext cx="4200000" cy="4604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Performing Rapid Visualization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Hand </a:t>
            </a:r>
            <a:r>
              <a:rPr lang="en" u="sng">
                <a:solidFill>
                  <a:schemeClr val="dk1"/>
                </a:solidFill>
              </a:rPr>
              <a:t>and</a:t>
            </a:r>
            <a:r>
              <a:rPr lang="en">
                <a:solidFill>
                  <a:schemeClr val="dk1"/>
                </a:solidFill>
              </a:rPr>
              <a:t> Computer-Aided Drafting (CSWA)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Executing Material Performance Assessments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Designing, Fabricating, Testing, Reporting, and Manufacturing an Electric Vehicle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Building and Experimenting With DC Circuits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Attending Field Trips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Competing in Engineering Challenges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/>
          <p:nvPr>
            <p:ph idx="4294967295" type="ctrTitle"/>
          </p:nvPr>
        </p:nvSpPr>
        <p:spPr>
          <a:xfrm>
            <a:off x="150" y="0"/>
            <a:ext cx="42000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Engineering Design</a:t>
            </a:r>
            <a:endParaRPr sz="23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200000" y="538800"/>
            <a:ext cx="4944000" cy="4604700"/>
          </a:xfrm>
          <a:prstGeom prst="rect">
            <a:avLst/>
          </a:prstGeom>
          <a:solidFill>
            <a:srgbClr val="B45F0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Reverse-Engineering Common Products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Developing Marketing and Distribution Materials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Research-Based Testing and Modifying an Internal Combustion Engine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Fabricating Based On Mechanical Limitations of Raw Materials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Teaching the Engineering Design Process to Year-1 Students Through an Electric Vehicle Build/Performance Assessment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Applying DC Circuit Design to Increase Return-On-Investment AND Increased Performance in Electric Vehicles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200050" y="0"/>
            <a:ext cx="4944000" cy="5388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Engineering Design &amp; Development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966"/>
                </a:solidFill>
              </a:rPr>
              <a:t>Performance-Based Grades</a:t>
            </a:r>
            <a:endParaRPr sz="3600">
              <a:solidFill>
                <a:srgbClr val="FFD966"/>
              </a:solidFill>
            </a:endParaRPr>
          </a:p>
        </p:txBody>
      </p:sp>
      <p:cxnSp>
        <p:nvCxnSpPr>
          <p:cNvPr id="76" name="Google Shape;76;p16"/>
          <p:cNvCxnSpPr>
            <a:endCxn id="77" idx="1"/>
          </p:cNvCxnSpPr>
          <p:nvPr/>
        </p:nvCxnSpPr>
        <p:spPr>
          <a:xfrm>
            <a:off x="2745000" y="790500"/>
            <a:ext cx="1857000" cy="11019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graphicFrame>
        <p:nvGraphicFramePr>
          <p:cNvPr id="78" name="Google Shape;78;p16"/>
          <p:cNvGraphicFramePr/>
          <p:nvPr/>
        </p:nvGraphicFramePr>
        <p:xfrm>
          <a:off x="115275" y="27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{26F50B75-94CF-4FB6-9444-1E89A2195437}</a:tableStyleId>
              </a:tblPr>
              <a:tblGrid>
                <a:gridCol w="1337875"/>
                <a:gridCol w="1337875"/>
                <a:gridCol w="1337875"/>
              </a:tblGrid>
              <a:tr h="228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GRADE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RANGE HI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RANGE LOW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A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100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79.5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B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79.4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59.5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C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59.4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39.5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D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39.4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19.5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F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19.4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</a:tr>
            </a:tbl>
          </a:graphicData>
        </a:graphic>
      </p:graphicFrame>
      <p:pic>
        <p:nvPicPr>
          <p:cNvPr descr="Tuesday Tip: Hypermiling - Boost Your Car's Gas Mileage - Talking Cents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493546"/>
            <a:ext cx="1857001" cy="142644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79875" y="684775"/>
            <a:ext cx="3154200" cy="1034700"/>
          </a:xfrm>
          <a:prstGeom prst="flowChartAlternateProcess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What matters most?  Earning a “point” or demonstrating mastery?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836950" y="1771275"/>
            <a:ext cx="2693400" cy="929400"/>
          </a:xfrm>
          <a:prstGeom prst="cloudCallout">
            <a:avLst>
              <a:gd fmla="val -48305" name="adj1"/>
              <a:gd fmla="val 6473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Translation?</a:t>
            </a:r>
            <a:endParaRPr sz="2200"/>
          </a:p>
        </p:txBody>
      </p:sp>
      <p:sp>
        <p:nvSpPr>
          <p:cNvPr id="82" name="Google Shape;82;p16"/>
          <p:cNvSpPr txBox="1"/>
          <p:nvPr/>
        </p:nvSpPr>
        <p:spPr>
          <a:xfrm>
            <a:off x="4580450" y="578275"/>
            <a:ext cx="4563600" cy="30828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3 - Student demonstrates mastery of the aligned pathway or foundation standard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2 - Student demonstrates inconsistent mastery or only partial mastery of the aligned pathway or foundation standard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1 - Student does not demonstrate mastery, or has failed to address the objectives of the task/assignment/activity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0 - Student has not submitted evidence of mastery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6528375" y="3084000"/>
            <a:ext cx="2950398" cy="2245536"/>
          </a:xfrm>
          <a:prstGeom prst="irregularSeal2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EFFORT</a:t>
            </a:r>
            <a:r>
              <a:rPr b="1" lang="en" sz="1900">
                <a:solidFill>
                  <a:schemeClr val="dk1"/>
                </a:solidFill>
              </a:rPr>
              <a:t> has VALUE!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gberger@hbuhsd.edu</a:t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</a:rPr>
              <a:t>714-893-1381, extension 52174 AND 52175</a:t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rgbClr val="660000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625" y="2852425"/>
            <a:ext cx="1893725" cy="18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bile phone with ParentSquare logo"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625" y="1558950"/>
            <a:ext cx="673075" cy="1293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CANVAS FEATURES | UNCG ITS News" id="91" name="Google Shape;9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4850" y="2571750"/>
            <a:ext cx="751325" cy="7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0450" y="1196025"/>
            <a:ext cx="1375725" cy="13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