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embeddedFontLst>
    <p:embeddedFont>
      <p:font typeface="PT Sans Narrow"/>
      <p:regular r:id="rId16"/>
      <p:bold r:id="rId17"/>
    </p:embeddedFont>
    <p:embeddedFont>
      <p:font typeface="Open Sans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OpenSans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font" Target="fonts/OpenSans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PTSansNarrow-bold.fntdata"/><Relationship Id="rId16" Type="http://schemas.openxmlformats.org/officeDocument/2006/relationships/font" Target="fonts/PTSansNarrow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OpenSans-bold.fntdata"/><Relationship Id="rId6" Type="http://schemas.openxmlformats.org/officeDocument/2006/relationships/slide" Target="slides/slide1.xml"/><Relationship Id="rId18" Type="http://schemas.openxmlformats.org/officeDocument/2006/relationships/font" Target="fonts/OpenSans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b78c219b39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b78c219b39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b79724588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b79724588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b78c219b39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b78c219b39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b78c219b39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b78c219b39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78c219b39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78c219b39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b78c219b39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b78c219b39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b78c219b39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b78c219b39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b78c219b39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b78c219b39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b78c219b39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b78c219b39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b78c219b39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b78c219b39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8" name="Google Shape;18;p2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9" name="Google Shape;19;p2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1"/>
          <p:cNvSpPr txBox="1"/>
          <p:nvPr>
            <p:ph hasCustomPrompt="1"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/>
          <p:nvPr>
            <p:ph idx="1" type="body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" name="Google Shape;5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5"/>
          <p:cNvSpPr txBox="1"/>
          <p:nvPr>
            <p:ph idx="2" type="body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6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>
            <p:ph idx="1" type="body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/>
        </p:txBody>
      </p:sp>
      <p:sp>
        <p:nvSpPr>
          <p:cNvPr id="54" name="Google Shape;5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trop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drive.google.com/file/d/14otQU-HYiU7tVOw0ElKq48ibj53wysH7/view" TargetMode="External"/><Relationship Id="rId4" Type="http://schemas.openxmlformats.org/officeDocument/2006/relationships/image" Target="../media/image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Relationship Id="rId4" Type="http://schemas.openxmlformats.org/officeDocument/2006/relationships/image" Target="../media/image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jpg"/><Relationship Id="rId4" Type="http://schemas.openxmlformats.org/officeDocument/2006/relationships/image" Target="../media/image12.jpg"/><Relationship Id="rId5" Type="http://schemas.openxmlformats.org/officeDocument/2006/relationships/image" Target="../media/image1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Relationship Id="rId4" Type="http://schemas.openxmlformats.org/officeDocument/2006/relationships/image" Target="../media/image8.jpg"/><Relationship Id="rId5" Type="http://schemas.openxmlformats.org/officeDocument/2006/relationships/image" Target="../media/image1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g"/><Relationship Id="rId4" Type="http://schemas.openxmlformats.org/officeDocument/2006/relationships/image" Target="../media/image2.jpg"/><Relationship Id="rId5" Type="http://schemas.openxmlformats.org/officeDocument/2006/relationships/image" Target="../media/image14.jpg"/><Relationship Id="rId6" Type="http://schemas.openxmlformats.org/officeDocument/2006/relationships/image" Target="../media/image16.jpg"/><Relationship Id="rId7" Type="http://schemas.openxmlformats.org/officeDocument/2006/relationships/image" Target="../media/image1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jpg"/><Relationship Id="rId4" Type="http://schemas.openxmlformats.org/officeDocument/2006/relationships/image" Target="../media/image11.jpg"/><Relationship Id="rId5" Type="http://schemas.openxmlformats.org/officeDocument/2006/relationships/image" Target="../media/image9.jpg"/><Relationship Id="rId6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Entrepreneurship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Pathway</a:t>
            </a:r>
            <a:endParaRPr/>
          </a:p>
        </p:txBody>
      </p:sp>
      <p:sp>
        <p:nvSpPr>
          <p:cNvPr id="67" name="Google Shape;67;p13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Business Essentials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Virtual Enterprise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/>
          <p:nvPr>
            <p:ph type="title"/>
          </p:nvPr>
        </p:nvSpPr>
        <p:spPr>
          <a:xfrm>
            <a:off x="311700" y="64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VE Experience</a:t>
            </a:r>
            <a:endParaRPr/>
          </a:p>
        </p:txBody>
      </p:sp>
      <p:pic>
        <p:nvPicPr>
          <p:cNvPr id="134" name="Google Shape;134;p22" title="Copy of promotional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6400" y="841875"/>
            <a:ext cx="6651750" cy="413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/>
              <a:t>Business Essentials</a:t>
            </a:r>
            <a:endParaRPr sz="3020"/>
          </a:p>
        </p:txBody>
      </p:sp>
      <p:sp>
        <p:nvSpPr>
          <p:cNvPr id="73" name="Google Shape;73;p1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Business and Economics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Business Management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Marketing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Business Finance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Personal Finance</a:t>
            </a:r>
            <a:endParaRPr sz="25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/>
              <a:t>Real World Experience - Business Essentials</a:t>
            </a:r>
            <a:endParaRPr sz="3020"/>
          </a:p>
        </p:txBody>
      </p:sp>
      <p:sp>
        <p:nvSpPr>
          <p:cNvPr id="79" name="Google Shape;79;p15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Yakult Factory Tour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Job Shadow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Junior Achievement Men’s Talk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Junior Achievement Young Women's Empowerment event</a:t>
            </a:r>
            <a:endParaRPr sz="25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Yakult Factory Tour</a:t>
            </a:r>
            <a:endParaRPr/>
          </a:p>
        </p:txBody>
      </p:sp>
      <p:pic>
        <p:nvPicPr>
          <p:cNvPr id="85" name="Google Shape;85;p16"/>
          <p:cNvPicPr preferRelativeResize="0"/>
          <p:nvPr/>
        </p:nvPicPr>
        <p:blipFill rotWithShape="1">
          <a:blip r:embed="rId3">
            <a:alphaModFix/>
          </a:blip>
          <a:srcRect b="-205302" l="-48078" r="28001" t="197741"/>
          <a:stretch/>
        </p:blipFill>
        <p:spPr>
          <a:xfrm>
            <a:off x="-437150" y="1474875"/>
            <a:ext cx="5324475" cy="3087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2700" y="12675"/>
            <a:ext cx="3951874" cy="2963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2288275"/>
            <a:ext cx="5324475" cy="3087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Job Shadow at ADP</a:t>
            </a:r>
            <a:endParaRPr/>
          </a:p>
        </p:txBody>
      </p:sp>
      <p:pic>
        <p:nvPicPr>
          <p:cNvPr id="93" name="Google Shape;9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700" y="1017725"/>
            <a:ext cx="3375127" cy="253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4374" y="0"/>
            <a:ext cx="3882252" cy="291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 rotWithShape="1">
          <a:blip r:embed="rId5">
            <a:alphaModFix/>
          </a:blip>
          <a:srcRect b="0" l="0" r="0" t="30719"/>
          <a:stretch/>
        </p:blipFill>
        <p:spPr>
          <a:xfrm>
            <a:off x="3507824" y="2911675"/>
            <a:ext cx="4473474" cy="2324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Junior Achievement Young Women’s Empowerment Event</a:t>
            </a:r>
            <a:endParaRPr/>
          </a:p>
        </p:txBody>
      </p:sp>
      <p:pic>
        <p:nvPicPr>
          <p:cNvPr id="101" name="Google Shape;101;p18"/>
          <p:cNvPicPr preferRelativeResize="0"/>
          <p:nvPr/>
        </p:nvPicPr>
        <p:blipFill rotWithShape="1">
          <a:blip r:embed="rId3">
            <a:alphaModFix/>
          </a:blip>
          <a:srcRect b="0" l="0" r="0" t="21984"/>
          <a:stretch/>
        </p:blipFill>
        <p:spPr>
          <a:xfrm>
            <a:off x="0" y="1017725"/>
            <a:ext cx="4639528" cy="2352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7109" y="1017725"/>
            <a:ext cx="2806887" cy="2105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8"/>
          <p:cNvPicPr preferRelativeResize="0"/>
          <p:nvPr/>
        </p:nvPicPr>
        <p:blipFill rotWithShape="1">
          <a:blip r:embed="rId5">
            <a:alphaModFix/>
          </a:blip>
          <a:srcRect b="7091" l="10923" r="6322" t="11680"/>
          <a:stretch/>
        </p:blipFill>
        <p:spPr>
          <a:xfrm>
            <a:off x="3783727" y="2619376"/>
            <a:ext cx="3429024" cy="252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/>
          <p:nvPr>
            <p:ph type="title"/>
          </p:nvPr>
        </p:nvSpPr>
        <p:spPr>
          <a:xfrm>
            <a:off x="311700" y="1402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920"/>
              <a:t>Virtual Enterprise</a:t>
            </a:r>
            <a:endParaRPr sz="2920"/>
          </a:p>
        </p:txBody>
      </p:sp>
      <p:sp>
        <p:nvSpPr>
          <p:cNvPr id="109" name="Google Shape;109;p19"/>
          <p:cNvSpPr txBox="1"/>
          <p:nvPr>
            <p:ph idx="1" type="body"/>
          </p:nvPr>
        </p:nvSpPr>
        <p:spPr>
          <a:xfrm>
            <a:off x="311700" y="9615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Class is run by students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Students come up with business idea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Create a virtual business including - a functional website, business plan, marketing plan, financial statements, company newsletter just to name a few.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Students may attend trade shows in San Diego, Los Angeles, Bakersfield, and Oakland.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Students will compete in live and submission based competitions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Compete against schools from across California</a:t>
            </a:r>
            <a:endParaRPr sz="22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/>
          <p:nvPr>
            <p:ph type="title"/>
          </p:nvPr>
        </p:nvSpPr>
        <p:spPr>
          <a:xfrm>
            <a:off x="311700" y="149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Trade Fairs</a:t>
            </a:r>
            <a:endParaRPr/>
          </a:p>
        </p:txBody>
      </p:sp>
      <p:pic>
        <p:nvPicPr>
          <p:cNvPr id="115" name="Google Shape;115;p20"/>
          <p:cNvPicPr preferRelativeResize="0"/>
          <p:nvPr/>
        </p:nvPicPr>
        <p:blipFill rotWithShape="1">
          <a:blip r:embed="rId3">
            <a:alphaModFix/>
          </a:blip>
          <a:srcRect b="0" l="8900" r="0" t="21092"/>
          <a:stretch/>
        </p:blipFill>
        <p:spPr>
          <a:xfrm>
            <a:off x="0" y="658200"/>
            <a:ext cx="4201546" cy="272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7258663" y="3176111"/>
            <a:ext cx="2154676" cy="16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0"/>
          <p:cNvPicPr preferRelativeResize="0"/>
          <p:nvPr/>
        </p:nvPicPr>
        <p:blipFill rotWithShape="1">
          <a:blip r:embed="rId5">
            <a:alphaModFix/>
          </a:blip>
          <a:srcRect b="0" l="15013" r="16277" t="8625"/>
          <a:stretch/>
        </p:blipFill>
        <p:spPr>
          <a:xfrm>
            <a:off x="5277245" y="73225"/>
            <a:ext cx="3078480" cy="2729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54503" y="2881824"/>
            <a:ext cx="3392500" cy="2261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8550" y="3289451"/>
            <a:ext cx="2621002" cy="1965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Company Parties</a:t>
            </a:r>
            <a:endParaRPr/>
          </a:p>
        </p:txBody>
      </p:sp>
      <p:pic>
        <p:nvPicPr>
          <p:cNvPr id="125" name="Google Shape;12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93925"/>
            <a:ext cx="3316023" cy="221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2394" y="2968963"/>
            <a:ext cx="2955334" cy="1970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77144" y="3380797"/>
            <a:ext cx="2547534" cy="1698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18803" y="184775"/>
            <a:ext cx="3020401" cy="2265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CE93D8"/>
      </a:accent2>
      <a:accent3>
        <a:srgbClr val="4DB6AC"/>
      </a:accent3>
      <a:accent4>
        <a:srgbClr val="FF9800"/>
      </a:accent4>
      <a:accent5>
        <a:srgbClr val="009668"/>
      </a:accent5>
      <a:accent6>
        <a:srgbClr val="EEFF41"/>
      </a:accent6>
      <a:hlink>
        <a:srgbClr val="009668"/>
      </a:hlink>
      <a:folHlink>
        <a:srgbClr val="0096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