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y="5143500" cx="9144000"/>
  <p:notesSz cx="6858000" cy="9144000"/>
  <p:embeddedFontLst>
    <p:embeddedFont>
      <p:font typeface="Josefin Sans"/>
      <p:regular r:id="rId16"/>
      <p:bold r:id="rId17"/>
      <p:italic r:id="rId18"/>
      <p:boldItalic r:id="rId19"/>
    </p:embeddedFont>
    <p:embeddedFont>
      <p:font typeface="Josefin Sans Light"/>
      <p:regular r:id="rId20"/>
      <p:bold r:id="rId21"/>
      <p:italic r:id="rId22"/>
      <p:boldItalic r:id="rId23"/>
    </p:embeddedFont>
    <p:embeddedFont>
      <p:font typeface="Merriweather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JosefinSansLight-regular.fntdata"/><Relationship Id="rId22" Type="http://schemas.openxmlformats.org/officeDocument/2006/relationships/font" Target="fonts/JosefinSansLight-italic.fntdata"/><Relationship Id="rId21" Type="http://schemas.openxmlformats.org/officeDocument/2006/relationships/font" Target="fonts/JosefinSansLight-bold.fntdata"/><Relationship Id="rId24" Type="http://schemas.openxmlformats.org/officeDocument/2006/relationships/font" Target="fonts/Merriweather-regular.fntdata"/><Relationship Id="rId23" Type="http://schemas.openxmlformats.org/officeDocument/2006/relationships/font" Target="fonts/JosefinSansLight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font" Target="fonts/Merriweather-italic.fntdata"/><Relationship Id="rId25" Type="http://schemas.openxmlformats.org/officeDocument/2006/relationships/font" Target="fonts/Merriweather-bold.fntdata"/><Relationship Id="rId27" Type="http://schemas.openxmlformats.org/officeDocument/2006/relationships/font" Target="fonts/Merriweather-boldItalic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font" Target="fonts/JosefinSans-bold.fntdata"/><Relationship Id="rId16" Type="http://schemas.openxmlformats.org/officeDocument/2006/relationships/font" Target="fonts/JosefinSans-regular.fntdata"/><Relationship Id="rId19" Type="http://schemas.openxmlformats.org/officeDocument/2006/relationships/font" Target="fonts/JosefinSans-boldItalic.fntdata"/><Relationship Id="rId18" Type="http://schemas.openxmlformats.org/officeDocument/2006/relationships/font" Target="fonts/JosefinSans-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d127fe56c6_0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d127fe56c6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d127fe56c6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d127fe56c6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d127fe56c6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d127fe56c6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d127fe56c6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d127fe56c6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d127fe56c6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d127fe56c6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d127fe56c6_0_3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d127fe56c6_0_3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d127fe56c6_0_3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d127fe56c6_0_3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d127fe56c6_0_4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d127fe56c6_0_4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9pPr>
          </a:lstStyle>
          <a:p/>
        </p:txBody>
      </p:sp>
      <p:sp>
        <p:nvSpPr>
          <p:cNvPr id="55" name="Google Shape;55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0" name="Google Shape;60;p16"/>
          <p:cNvSpPr txBox="1"/>
          <p:nvPr>
            <p:ph idx="1" type="body"/>
          </p:nvPr>
        </p:nvSpPr>
        <p:spPr>
          <a:xfrm>
            <a:off x="0" y="1152475"/>
            <a:ext cx="9144000" cy="39909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457200" lIns="457200" spcFirstLastPara="1" rIns="457200" wrap="square" tIns="457200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4" name="Google Shape;64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1"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9" name="Google Shape;69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1"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75" name="Google Shape;75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6" name="Google Shape;76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b="1"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1" name="Google Shape;8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9pPr>
          </a:lstStyle>
          <a:p/>
        </p:txBody>
      </p:sp>
      <p:sp>
        <p:nvSpPr>
          <p:cNvPr id="88" name="Google Shape;88;p2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3" name="Google Shape;93;p28"/>
          <p:cNvSpPr txBox="1"/>
          <p:nvPr>
            <p:ph idx="1" type="body"/>
          </p:nvPr>
        </p:nvSpPr>
        <p:spPr>
          <a:xfrm>
            <a:off x="0" y="1152475"/>
            <a:ext cx="9144000" cy="39909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457200" lIns="457200" spcFirstLastPara="1" rIns="457200" wrap="square" tIns="457200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6" name="Google Shape;96;p2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7" name="Google Shape;97;p2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1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1"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2" name="Google Shape;102;p3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2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33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1"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08" name="Google Shape;108;p33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09" name="Google Shape;109;p33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4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5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b="1"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4" name="Google Shape;114;p35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33.xml"/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efin Sans"/>
              <a:buNone/>
              <a:defRPr sz="28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efin Sans"/>
              <a:buNone/>
              <a:defRPr sz="28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efin Sans"/>
              <a:buNone/>
              <a:defRPr sz="28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efin Sans"/>
              <a:buNone/>
              <a:defRPr sz="28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efin Sans"/>
              <a:buNone/>
              <a:defRPr sz="28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efin Sans"/>
              <a:buNone/>
              <a:defRPr sz="28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efin Sans"/>
              <a:buNone/>
              <a:defRPr sz="28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efin Sans"/>
              <a:buNone/>
              <a:defRPr sz="28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efin Sans"/>
              <a:buNone/>
              <a:defRPr sz="28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Josefin Sans"/>
              <a:buChar char="●"/>
              <a:defRPr sz="18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ans"/>
              <a:buChar char="○"/>
              <a:defRPr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ans"/>
              <a:buChar char="■"/>
              <a:defRPr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ans"/>
              <a:buChar char="●"/>
              <a:defRPr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ans"/>
              <a:buChar char="○"/>
              <a:defRPr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ans"/>
              <a:buChar char="■"/>
              <a:defRPr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ans"/>
              <a:buChar char="●"/>
              <a:defRPr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ans"/>
              <a:buChar char="○"/>
              <a:defRPr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ans"/>
              <a:buChar char="■"/>
              <a:defRPr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efin Sans"/>
              <a:buNone/>
              <a:defRPr sz="28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efin Sans"/>
              <a:buNone/>
              <a:defRPr sz="28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efin Sans"/>
              <a:buNone/>
              <a:defRPr sz="28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efin Sans"/>
              <a:buNone/>
              <a:defRPr sz="28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efin Sans"/>
              <a:buNone/>
              <a:defRPr sz="28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efin Sans"/>
              <a:buNone/>
              <a:defRPr sz="28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efin Sans"/>
              <a:buNone/>
              <a:defRPr sz="28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efin Sans"/>
              <a:buNone/>
              <a:defRPr sz="28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Josefin Sans"/>
              <a:buNone/>
              <a:defRPr sz="28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85" name="Google Shape;85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Josefin Sans"/>
              <a:buChar char="●"/>
              <a:defRPr sz="18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ans"/>
              <a:buChar char="○"/>
              <a:defRPr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ans"/>
              <a:buChar char="■"/>
              <a:defRPr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ans"/>
              <a:buChar char="●"/>
              <a:defRPr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ans"/>
              <a:buChar char="○"/>
              <a:defRPr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ans"/>
              <a:buChar char="■"/>
              <a:defRPr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ans"/>
              <a:buChar char="●"/>
              <a:defRPr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ans"/>
              <a:buChar char="○"/>
              <a:defRPr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ans"/>
              <a:buChar char="■"/>
              <a:defRPr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8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Relationship Id="rId4" Type="http://schemas.openxmlformats.org/officeDocument/2006/relationships/image" Target="../media/image4.png"/><Relationship Id="rId5" Type="http://schemas.openxmlformats.org/officeDocument/2006/relationships/image" Target="../media/image12.gif"/><Relationship Id="rId6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jpg"/><Relationship Id="rId4" Type="http://schemas.openxmlformats.org/officeDocument/2006/relationships/image" Target="../media/image20.jpg"/></Relationships>
</file>

<file path=ppt/slides/_rels/slide6.xml.rels><?xml version="1.0" encoding="UTF-8" standalone="yes"?><Relationships xmlns="http://schemas.openxmlformats.org/package/2006/relationships"><Relationship Id="rId10" Type="http://schemas.openxmlformats.org/officeDocument/2006/relationships/image" Target="../media/image7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9" Type="http://schemas.openxmlformats.org/officeDocument/2006/relationships/image" Target="../media/image6.png"/><Relationship Id="rId5" Type="http://schemas.openxmlformats.org/officeDocument/2006/relationships/image" Target="../media/image9.png"/><Relationship Id="rId6" Type="http://schemas.openxmlformats.org/officeDocument/2006/relationships/image" Target="../media/image13.png"/><Relationship Id="rId7" Type="http://schemas.openxmlformats.org/officeDocument/2006/relationships/image" Target="../media/image11.png"/><Relationship Id="rId8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jpg"/><Relationship Id="rId4" Type="http://schemas.openxmlformats.org/officeDocument/2006/relationships/image" Target="../media/image23.jpg"/><Relationship Id="rId5" Type="http://schemas.openxmlformats.org/officeDocument/2006/relationships/image" Target="../media/image14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16.png"/><Relationship Id="rId5" Type="http://schemas.openxmlformats.org/officeDocument/2006/relationships/image" Target="../media/image19.png"/><Relationship Id="rId6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7"/>
          <p:cNvSpPr txBox="1"/>
          <p:nvPr>
            <p:ph type="title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72550"/>
            </a:srgbClr>
          </a:solidFill>
        </p:spPr>
        <p:txBody>
          <a:bodyPr anchorCtr="0" anchor="b" bIns="1097275" lIns="64007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5000"/>
              <a:t>Game Design </a:t>
            </a:r>
            <a:r>
              <a:rPr b="0" i="1" lang="en" sz="5000">
                <a:latin typeface="Josefin Sans Light"/>
                <a:ea typeface="Josefin Sans Light"/>
                <a:cs typeface="Josefin Sans Light"/>
                <a:sym typeface="Josefin Sans Light"/>
              </a:rPr>
              <a:t>Pathway</a:t>
            </a:r>
            <a:endParaRPr b="0" i="1" sz="5000">
              <a:latin typeface="Josefin Sans Light"/>
              <a:ea typeface="Josefin Sans Light"/>
              <a:cs typeface="Josefin Sans Light"/>
              <a:sym typeface="Josefi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2500">
                <a:latin typeface="Josefin Sans Light"/>
                <a:ea typeface="Josefin Sans Light"/>
                <a:cs typeface="Josefin Sans Light"/>
                <a:sym typeface="Josefin Sans Light"/>
              </a:rPr>
              <a:t>Contact for more info Miss Võ. kvo@hbuhsd.edu</a:t>
            </a:r>
            <a:endParaRPr b="0" i="1" sz="2500">
              <a:latin typeface="Josefin Sans Light"/>
              <a:ea typeface="Josefin Sans Light"/>
              <a:cs typeface="Josefin Sans Light"/>
              <a:sym typeface="Josefin Sans 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Script Fundamentals, Functions, &amp; Properties</a:t>
            </a:r>
            <a:endParaRPr/>
          </a:p>
        </p:txBody>
      </p:sp>
      <p:sp>
        <p:nvSpPr>
          <p:cNvPr id="126" name="Google Shape;126;p38"/>
          <p:cNvSpPr txBox="1"/>
          <p:nvPr>
            <p:ph idx="1" type="body"/>
          </p:nvPr>
        </p:nvSpPr>
        <p:spPr>
          <a:xfrm>
            <a:off x="4119000" y="1152475"/>
            <a:ext cx="5025000" cy="3990900"/>
          </a:xfrm>
          <a:prstGeom prst="rect">
            <a:avLst/>
          </a:prstGeom>
        </p:spPr>
        <p:txBody>
          <a:bodyPr anchorCtr="0" anchor="t" bIns="457200" lIns="457200" spcFirstLastPara="1" rIns="457200" wrap="square" tIns="457200">
            <a:norm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Char char="●"/>
            </a:pPr>
            <a:r>
              <a:rPr lang="en" sz="2600">
                <a:solidFill>
                  <a:srgbClr val="000000"/>
                </a:solidFill>
              </a:rPr>
              <a:t>Basic commands in Scripting Language </a:t>
            </a:r>
            <a:r>
              <a:rPr lang="en">
                <a:solidFill>
                  <a:srgbClr val="000000"/>
                </a:solidFill>
              </a:rPr>
              <a:t>(C#)</a:t>
            </a:r>
            <a:endParaRPr>
              <a:solidFill>
                <a:srgbClr val="000000"/>
              </a:solidFill>
            </a:endParaRPr>
          </a:p>
          <a:p>
            <a:pPr indent="-39370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600"/>
              <a:buChar char="●"/>
            </a:pPr>
            <a:r>
              <a:rPr lang="en" sz="2600">
                <a:solidFill>
                  <a:srgbClr val="000000"/>
                </a:solidFill>
              </a:rPr>
              <a:t>Methods/Functions</a:t>
            </a:r>
            <a:endParaRPr sz="2600">
              <a:solidFill>
                <a:srgbClr val="000000"/>
              </a:solidFill>
            </a:endParaRPr>
          </a:p>
          <a:p>
            <a:pPr indent="-393700" lvl="0" marL="457200" rtl="0" algn="l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2600"/>
              <a:buChar char="●"/>
            </a:pPr>
            <a:r>
              <a:rPr lang="en" sz="2600">
                <a:solidFill>
                  <a:srgbClr val="000000"/>
                </a:solidFill>
              </a:rPr>
              <a:t>Variables, Conditionals</a:t>
            </a:r>
            <a:endParaRPr sz="2600">
              <a:solidFill>
                <a:srgbClr val="000000"/>
              </a:solidFill>
            </a:endParaRPr>
          </a:p>
        </p:txBody>
      </p:sp>
      <p:pic>
        <p:nvPicPr>
          <p:cNvPr id="127" name="Google Shape;12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300" y="1152463"/>
            <a:ext cx="3841200" cy="344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3650" y="1152475"/>
            <a:ext cx="3037950" cy="2025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Physics &amp; Environment</a:t>
            </a:r>
            <a:endParaRPr/>
          </a:p>
        </p:txBody>
      </p:sp>
      <p:sp>
        <p:nvSpPr>
          <p:cNvPr id="134" name="Google Shape;134;p39"/>
          <p:cNvSpPr txBox="1"/>
          <p:nvPr>
            <p:ph idx="1" type="body"/>
          </p:nvPr>
        </p:nvSpPr>
        <p:spPr>
          <a:xfrm>
            <a:off x="0" y="1152475"/>
            <a:ext cx="4930500" cy="3990900"/>
          </a:xfrm>
          <a:prstGeom prst="rect">
            <a:avLst/>
          </a:prstGeom>
        </p:spPr>
        <p:txBody>
          <a:bodyPr anchorCtr="0" anchor="t" bIns="457200" lIns="457200" spcFirstLastPara="1" rIns="457200" wrap="square" tIns="457200">
            <a:normAutofit lnSpcReduction="20000"/>
          </a:bodyPr>
          <a:lstStyle/>
          <a:p>
            <a:pPr indent="-393700" lvl="0" marL="45720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600"/>
              <a:buChar char="●"/>
            </a:pPr>
            <a:r>
              <a:rPr lang="en" sz="2600">
                <a:solidFill>
                  <a:srgbClr val="000000"/>
                </a:solidFill>
              </a:rPr>
              <a:t>Colliders, rigidbodies, force, torque, physics materials</a:t>
            </a:r>
            <a:endParaRPr sz="2600">
              <a:solidFill>
                <a:srgbClr val="000000"/>
              </a:solidFill>
            </a:endParaRPr>
          </a:p>
          <a:p>
            <a:pPr indent="-393700" lvl="0" marL="457200" rtl="0" algn="l">
              <a:spcBef>
                <a:spcPts val="2000"/>
              </a:spcBef>
              <a:spcAft>
                <a:spcPts val="2000"/>
              </a:spcAft>
              <a:buClr>
                <a:srgbClr val="000000"/>
              </a:buClr>
              <a:buSzPts val="2600"/>
              <a:buChar char="●"/>
            </a:pPr>
            <a:r>
              <a:rPr lang="en" sz="2600">
                <a:solidFill>
                  <a:srgbClr val="000000"/>
                </a:solidFill>
              </a:rPr>
              <a:t>Game environment, object placement, terrain, environ effects, skyboxes, navigation</a:t>
            </a:r>
            <a:endParaRPr sz="2600">
              <a:solidFill>
                <a:srgbClr val="000000"/>
              </a:solidFill>
            </a:endParaRPr>
          </a:p>
        </p:txBody>
      </p:sp>
      <p:pic>
        <p:nvPicPr>
          <p:cNvPr id="135" name="Google Shape;135;p39"/>
          <p:cNvPicPr preferRelativeResize="0"/>
          <p:nvPr/>
        </p:nvPicPr>
        <p:blipFill rotWithShape="1">
          <a:blip r:embed="rId4">
            <a:alphaModFix/>
          </a:blip>
          <a:srcRect b="19027" l="7175" r="41088" t="31550"/>
          <a:stretch/>
        </p:blipFill>
        <p:spPr>
          <a:xfrm>
            <a:off x="5268600" y="3469575"/>
            <a:ext cx="2333376" cy="138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40"/>
          <p:cNvSpPr txBox="1"/>
          <p:nvPr>
            <p:ph idx="1" type="body"/>
          </p:nvPr>
        </p:nvSpPr>
        <p:spPr>
          <a:xfrm>
            <a:off x="5411100" y="1152600"/>
            <a:ext cx="3732900" cy="3990900"/>
          </a:xfrm>
          <a:prstGeom prst="rect">
            <a:avLst/>
          </a:prstGeom>
        </p:spPr>
        <p:txBody>
          <a:bodyPr anchorCtr="0" anchor="t" bIns="457200" lIns="457200" spcFirstLastPara="1" rIns="457200" wrap="square" tIns="457200">
            <a:normAutofit fontScale="70000" lnSpcReduction="20000"/>
          </a:bodyPr>
          <a:lstStyle/>
          <a:p>
            <a:pPr indent="-290830" lvl="0" marL="45720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 sz="1400">
                <a:solidFill>
                  <a:srgbClr val="000000"/>
                </a:solidFill>
              </a:rPr>
              <a:t>Animations in Editor</a:t>
            </a:r>
            <a:endParaRPr sz="1400">
              <a:solidFill>
                <a:srgbClr val="000000"/>
              </a:solidFill>
            </a:endParaRPr>
          </a:p>
          <a:p>
            <a:pPr indent="-290830" lvl="0" marL="45720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 sz="1400">
                <a:solidFill>
                  <a:srgbClr val="000000"/>
                </a:solidFill>
              </a:rPr>
              <a:t>Advanced Animation Techniques, humanoid avatars</a:t>
            </a:r>
            <a:endParaRPr sz="1400">
              <a:solidFill>
                <a:srgbClr val="000000"/>
              </a:solidFill>
            </a:endParaRPr>
          </a:p>
          <a:p>
            <a:pPr indent="-290830" lvl="0" marL="45720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 sz="1400">
                <a:solidFill>
                  <a:srgbClr val="000000"/>
                </a:solidFill>
              </a:rPr>
              <a:t>Blend Tree</a:t>
            </a:r>
            <a:endParaRPr sz="1400">
              <a:solidFill>
                <a:srgbClr val="000000"/>
              </a:solidFill>
            </a:endParaRPr>
          </a:p>
          <a:p>
            <a:pPr indent="-290830" lvl="0" marL="45720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 sz="1400">
                <a:solidFill>
                  <a:srgbClr val="000000"/>
                </a:solidFill>
              </a:rPr>
              <a:t>Program in C#.</a:t>
            </a:r>
            <a:endParaRPr sz="1400">
              <a:solidFill>
                <a:srgbClr val="000000"/>
              </a:solidFill>
            </a:endParaRPr>
          </a:p>
          <a:p>
            <a:pPr indent="-290830" lvl="0" marL="45720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 sz="1400">
                <a:solidFill>
                  <a:srgbClr val="000000"/>
                </a:solidFill>
              </a:rPr>
              <a:t>Build custom state machine.</a:t>
            </a:r>
            <a:endParaRPr sz="1400">
              <a:solidFill>
                <a:srgbClr val="000000"/>
              </a:solidFill>
            </a:endParaRPr>
          </a:p>
          <a:p>
            <a:pPr indent="-290830" lvl="0" marL="45720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 sz="1400">
                <a:solidFill>
                  <a:srgbClr val="000000"/>
                </a:solidFill>
              </a:rPr>
              <a:t>Build a custom character controller for our character.</a:t>
            </a:r>
            <a:endParaRPr sz="1400">
              <a:solidFill>
                <a:srgbClr val="000000"/>
              </a:solidFill>
            </a:endParaRPr>
          </a:p>
          <a:p>
            <a:pPr indent="-290830" lvl="0" marL="45720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 sz="1400">
                <a:solidFill>
                  <a:srgbClr val="000000"/>
                </a:solidFill>
              </a:rPr>
              <a:t>Build a custom rig for animating a character.</a:t>
            </a:r>
            <a:endParaRPr sz="1400">
              <a:solidFill>
                <a:srgbClr val="000000"/>
              </a:solidFill>
            </a:endParaRPr>
          </a:p>
          <a:p>
            <a:pPr indent="-290830" lvl="0" marL="45720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 sz="1400">
                <a:solidFill>
                  <a:srgbClr val="000000"/>
                </a:solidFill>
              </a:rPr>
              <a:t>Animate basic actions:</a:t>
            </a:r>
            <a:endParaRPr sz="1400">
              <a:solidFill>
                <a:srgbClr val="000000"/>
              </a:solidFill>
            </a:endParaRPr>
          </a:p>
          <a:p>
            <a:pPr indent="-290830" lvl="0" marL="45720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 sz="1400">
                <a:solidFill>
                  <a:srgbClr val="000000"/>
                </a:solidFill>
              </a:rPr>
              <a:t>idle, walk, run, jump, fall, throw, etc.</a:t>
            </a:r>
            <a:endParaRPr sz="1400">
              <a:solidFill>
                <a:srgbClr val="000000"/>
              </a:solidFill>
            </a:endParaRPr>
          </a:p>
        </p:txBody>
      </p:sp>
      <p:pic>
        <p:nvPicPr>
          <p:cNvPr id="141" name="Google Shape;141;p40"/>
          <p:cNvPicPr preferRelativeResize="0"/>
          <p:nvPr/>
        </p:nvPicPr>
        <p:blipFill rotWithShape="1">
          <a:blip r:embed="rId3">
            <a:alphaModFix/>
          </a:blip>
          <a:srcRect b="0" l="15302" r="17225" t="0"/>
          <a:stretch/>
        </p:blipFill>
        <p:spPr>
          <a:xfrm>
            <a:off x="2580825" y="2672700"/>
            <a:ext cx="2963750" cy="247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Animation</a:t>
            </a:r>
            <a:endParaRPr/>
          </a:p>
        </p:txBody>
      </p:sp>
      <p:pic>
        <p:nvPicPr>
          <p:cNvPr id="143" name="Google Shape;143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4550" y="1021850"/>
            <a:ext cx="2786075" cy="154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4551" y="3209138"/>
            <a:ext cx="2346275" cy="130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40"/>
          <p:cNvPicPr preferRelativeResize="0"/>
          <p:nvPr/>
        </p:nvPicPr>
        <p:blipFill rotWithShape="1">
          <a:blip r:embed="rId6">
            <a:alphaModFix/>
          </a:blip>
          <a:srcRect b="0" l="19869" r="17273" t="0"/>
          <a:stretch/>
        </p:blipFill>
        <p:spPr>
          <a:xfrm>
            <a:off x="3250675" y="1017737"/>
            <a:ext cx="1691841" cy="1549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1"/>
          <p:cNvSpPr txBox="1"/>
          <p:nvPr>
            <p:ph idx="1" type="body"/>
          </p:nvPr>
        </p:nvSpPr>
        <p:spPr>
          <a:xfrm>
            <a:off x="0" y="1152475"/>
            <a:ext cx="5316000" cy="3990900"/>
          </a:xfrm>
          <a:prstGeom prst="rect">
            <a:avLst/>
          </a:prstGeom>
        </p:spPr>
        <p:txBody>
          <a:bodyPr anchorCtr="0" anchor="t" bIns="457200" lIns="457200" spcFirstLastPara="1" rIns="457200" wrap="square" tIns="457200">
            <a:normAutofit fontScale="55000" lnSpcReduction="10000"/>
          </a:bodyPr>
          <a:lstStyle/>
          <a:p>
            <a:pPr indent="-319405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 sz="2600">
                <a:solidFill>
                  <a:srgbClr val="000000"/>
                </a:solidFill>
              </a:rPr>
              <a:t>Level design</a:t>
            </a:r>
            <a:endParaRPr sz="2600">
              <a:solidFill>
                <a:srgbClr val="000000"/>
              </a:solidFill>
            </a:endParaRPr>
          </a:p>
          <a:p>
            <a:pPr indent="-319405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Char char="○"/>
            </a:pPr>
            <a:r>
              <a:rPr lang="en" sz="2600"/>
              <a:t>Goals/objectives + challenge/motivation</a:t>
            </a:r>
            <a:endParaRPr sz="2600"/>
          </a:p>
          <a:p>
            <a:pPr indent="-319405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Char char="○"/>
            </a:pPr>
            <a:r>
              <a:rPr lang="en" sz="2600"/>
              <a:t>How players learn</a:t>
            </a:r>
            <a:endParaRPr sz="2600"/>
          </a:p>
          <a:p>
            <a:pPr indent="-319405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Char char="○"/>
            </a:pPr>
            <a:r>
              <a:rPr lang="en" sz="2600"/>
              <a:t>Directing players</a:t>
            </a:r>
            <a:endParaRPr sz="2600"/>
          </a:p>
          <a:p>
            <a:pPr indent="-319405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Char char="○"/>
            </a:pPr>
            <a:r>
              <a:rPr lang="en" sz="2600"/>
              <a:t>Level/scene transitions</a:t>
            </a:r>
            <a:br>
              <a:rPr lang="en" sz="2600"/>
            </a:br>
            <a:endParaRPr sz="2600">
              <a:solidFill>
                <a:srgbClr val="000000"/>
              </a:solidFill>
            </a:endParaRPr>
          </a:p>
          <a:p>
            <a:pPr indent="-319405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 sz="2600">
                <a:solidFill>
                  <a:srgbClr val="000000"/>
                </a:solidFill>
              </a:rPr>
              <a:t>Navigation</a:t>
            </a:r>
            <a:endParaRPr sz="2600">
              <a:solidFill>
                <a:srgbClr val="000000"/>
              </a:solidFill>
            </a:endParaRPr>
          </a:p>
          <a:p>
            <a:pPr indent="-319405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 sz="2600">
                <a:solidFill>
                  <a:srgbClr val="000000"/>
                </a:solidFill>
              </a:rPr>
              <a:t>Graphic User Interfaces</a:t>
            </a:r>
            <a:endParaRPr sz="2600">
              <a:solidFill>
                <a:srgbClr val="000000"/>
              </a:solidFill>
            </a:endParaRPr>
          </a:p>
          <a:p>
            <a:pPr indent="-319405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 sz="2600">
                <a:solidFill>
                  <a:srgbClr val="000000"/>
                </a:solidFill>
              </a:rPr>
              <a:t>Win/loss screens, game state</a:t>
            </a:r>
            <a:endParaRPr sz="2600">
              <a:solidFill>
                <a:srgbClr val="000000"/>
              </a:solidFill>
            </a:endParaRPr>
          </a:p>
          <a:p>
            <a:pPr indent="-319405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 sz="2600">
                <a:solidFill>
                  <a:srgbClr val="000000"/>
                </a:solidFill>
              </a:rPr>
              <a:t>Balance</a:t>
            </a:r>
            <a:endParaRPr sz="2600">
              <a:solidFill>
                <a:srgbClr val="000000"/>
              </a:solidFill>
            </a:endParaRPr>
          </a:p>
          <a:p>
            <a:pPr indent="-319405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 sz="2600">
                <a:solidFill>
                  <a:srgbClr val="000000"/>
                </a:solidFill>
              </a:rPr>
              <a:t>Prototype levels + Rough assets</a:t>
            </a:r>
            <a:endParaRPr sz="2600">
              <a:solidFill>
                <a:srgbClr val="000000"/>
              </a:solidFill>
            </a:endParaRPr>
          </a:p>
          <a:p>
            <a:pPr indent="-319405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 sz="2600">
                <a:solidFill>
                  <a:srgbClr val="000000"/>
                </a:solidFill>
              </a:rPr>
              <a:t>Game mechanics: Movement &amp; control + Interaction w/ objects &amp; environment</a:t>
            </a:r>
            <a:endParaRPr sz="2600">
              <a:solidFill>
                <a:srgbClr val="000000"/>
              </a:solidFill>
            </a:endParaRPr>
          </a:p>
          <a:p>
            <a:pPr indent="-319405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 sz="2600">
                <a:solidFill>
                  <a:srgbClr val="000000"/>
                </a:solidFill>
              </a:rPr>
              <a:t>Debugging</a:t>
            </a:r>
            <a:endParaRPr sz="2600">
              <a:solidFill>
                <a:srgbClr val="000000"/>
              </a:solidFill>
            </a:endParaRPr>
          </a:p>
        </p:txBody>
      </p:sp>
      <p:pic>
        <p:nvPicPr>
          <p:cNvPr id="151" name="Google Shape;15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3975" y="0"/>
            <a:ext cx="4170025" cy="312752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Constructs of Game Design</a:t>
            </a:r>
            <a:endParaRPr/>
          </a:p>
        </p:txBody>
      </p:sp>
      <p:pic>
        <p:nvPicPr>
          <p:cNvPr id="153" name="Google Shape;153;p41"/>
          <p:cNvPicPr preferRelativeResize="0"/>
          <p:nvPr/>
        </p:nvPicPr>
        <p:blipFill rotWithShape="1">
          <a:blip r:embed="rId4">
            <a:alphaModFix/>
          </a:blip>
          <a:srcRect b="0" l="0" r="0" t="-41442"/>
          <a:stretch/>
        </p:blipFill>
        <p:spPr>
          <a:xfrm>
            <a:off x="4973975" y="2015850"/>
            <a:ext cx="4170025" cy="3127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Character Development</a:t>
            </a:r>
            <a:endParaRPr/>
          </a:p>
        </p:txBody>
      </p:sp>
      <p:sp>
        <p:nvSpPr>
          <p:cNvPr id="159" name="Google Shape;159;p42"/>
          <p:cNvSpPr txBox="1"/>
          <p:nvPr>
            <p:ph idx="1" type="body"/>
          </p:nvPr>
        </p:nvSpPr>
        <p:spPr>
          <a:xfrm>
            <a:off x="4671025" y="0"/>
            <a:ext cx="4702800" cy="2161800"/>
          </a:xfrm>
          <a:prstGeom prst="rect">
            <a:avLst/>
          </a:prstGeom>
        </p:spPr>
        <p:txBody>
          <a:bodyPr anchorCtr="0" anchor="t" bIns="457200" lIns="457200" spcFirstLastPara="1" rIns="457200" wrap="square" tIns="457200">
            <a:normAutofit fontScale="47500" lnSpcReduction="10000"/>
          </a:bodyPr>
          <a:lstStyle/>
          <a:p>
            <a:pPr indent="-307022" lvl="0" marL="457200" rtl="0"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 sz="2600">
                <a:solidFill>
                  <a:srgbClr val="000000"/>
                </a:solidFill>
              </a:rPr>
              <a:t>Character Outline</a:t>
            </a:r>
            <a:endParaRPr sz="2600">
              <a:solidFill>
                <a:srgbClr val="000000"/>
              </a:solidFill>
            </a:endParaRPr>
          </a:p>
          <a:p>
            <a:pPr indent="-307022" lvl="0" marL="457200" rtl="0" algn="l">
              <a:lnSpc>
                <a:spcPct val="12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 sz="2600">
                <a:solidFill>
                  <a:srgbClr val="000000"/>
                </a:solidFill>
              </a:rPr>
              <a:t>Visual development &amp; design</a:t>
            </a:r>
            <a:endParaRPr sz="2600">
              <a:solidFill>
                <a:srgbClr val="000000"/>
              </a:solidFill>
            </a:endParaRPr>
          </a:p>
          <a:p>
            <a:pPr indent="-307022" lvl="0" marL="457200" rtl="0" algn="l">
              <a:lnSpc>
                <a:spcPct val="125000"/>
              </a:lnSpc>
              <a:spcBef>
                <a:spcPts val="1500"/>
              </a:spcBef>
              <a:spcAft>
                <a:spcPts val="1500"/>
              </a:spcAft>
              <a:buClr>
                <a:srgbClr val="000000"/>
              </a:buClr>
              <a:buSzPct val="100000"/>
              <a:buChar char="●"/>
            </a:pPr>
            <a:r>
              <a:rPr lang="en" sz="2600">
                <a:solidFill>
                  <a:srgbClr val="000000"/>
                </a:solidFill>
              </a:rPr>
              <a:t>Thumbnails,turn arounds, expressions, pose sheets.</a:t>
            </a:r>
            <a:endParaRPr sz="2600">
              <a:solidFill>
                <a:srgbClr val="000000"/>
              </a:solidFill>
            </a:endParaRPr>
          </a:p>
        </p:txBody>
      </p:sp>
      <p:pic>
        <p:nvPicPr>
          <p:cNvPr id="160" name="Google Shape;16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4175" y="1017725"/>
            <a:ext cx="1986848" cy="2461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5250" y="1902200"/>
            <a:ext cx="4702776" cy="1763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099400"/>
            <a:ext cx="2416975" cy="193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27563" y="3665738"/>
            <a:ext cx="1491288" cy="1496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18843" y="3665734"/>
            <a:ext cx="1789563" cy="149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95057" y="3665733"/>
            <a:ext cx="2169925" cy="1485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4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308394" y="3666636"/>
            <a:ext cx="1922833" cy="1515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4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26322" y="3665739"/>
            <a:ext cx="2142970" cy="149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3D Modeling</a:t>
            </a:r>
            <a:endParaRPr/>
          </a:p>
        </p:txBody>
      </p:sp>
      <p:sp>
        <p:nvSpPr>
          <p:cNvPr id="173" name="Google Shape;173;p43"/>
          <p:cNvSpPr txBox="1"/>
          <p:nvPr>
            <p:ph idx="1" type="body"/>
          </p:nvPr>
        </p:nvSpPr>
        <p:spPr>
          <a:xfrm>
            <a:off x="0" y="1152475"/>
            <a:ext cx="4952100" cy="3990900"/>
          </a:xfrm>
          <a:prstGeom prst="rect">
            <a:avLst/>
          </a:prstGeom>
        </p:spPr>
        <p:txBody>
          <a:bodyPr anchorCtr="0" anchor="t" bIns="457200" lIns="457200" spcFirstLastPara="1" rIns="457200" wrap="square" tIns="457200">
            <a:norm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Char char="●"/>
            </a:pPr>
            <a:r>
              <a:rPr lang="en" sz="2600">
                <a:solidFill>
                  <a:srgbClr val="000000"/>
                </a:solidFill>
              </a:rPr>
              <a:t>Model our character in 3D. Using Blender.</a:t>
            </a:r>
            <a:endParaRPr sz="2600">
              <a:solidFill>
                <a:srgbClr val="000000"/>
              </a:solidFill>
            </a:endParaRPr>
          </a:p>
          <a:p>
            <a:pPr indent="-39370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600"/>
              <a:buChar char="●"/>
            </a:pPr>
            <a:r>
              <a:rPr lang="en" sz="2600">
                <a:solidFill>
                  <a:srgbClr val="000000"/>
                </a:solidFill>
              </a:rPr>
              <a:t>Thinking in 3D is hard.</a:t>
            </a:r>
            <a:endParaRPr sz="2600">
              <a:solidFill>
                <a:srgbClr val="000000"/>
              </a:solidFill>
            </a:endParaRPr>
          </a:p>
          <a:p>
            <a:pPr indent="-39370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600"/>
              <a:buChar char="●"/>
            </a:pPr>
            <a:r>
              <a:rPr lang="en" sz="2600">
                <a:solidFill>
                  <a:srgbClr val="000000"/>
                </a:solidFill>
              </a:rPr>
              <a:t>Topology</a:t>
            </a:r>
            <a:endParaRPr sz="2600">
              <a:solidFill>
                <a:srgbClr val="000000"/>
              </a:solidFill>
            </a:endParaRPr>
          </a:p>
          <a:p>
            <a:pPr indent="-393700" lvl="0" marL="457200" rtl="0" algn="l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2600"/>
              <a:buChar char="●"/>
            </a:pPr>
            <a:r>
              <a:rPr lang="en" sz="2600">
                <a:solidFill>
                  <a:srgbClr val="000000"/>
                </a:solidFill>
              </a:rPr>
              <a:t>Texture + Shader</a:t>
            </a:r>
            <a:endParaRPr sz="2600">
              <a:solidFill>
                <a:srgbClr val="000000"/>
              </a:solidFill>
            </a:endParaRPr>
          </a:p>
        </p:txBody>
      </p:sp>
      <p:pic>
        <p:nvPicPr>
          <p:cNvPr id="174" name="Google Shape;17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7350" y="1872200"/>
            <a:ext cx="4157998" cy="3118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43"/>
          <p:cNvPicPr preferRelativeResize="0"/>
          <p:nvPr/>
        </p:nvPicPr>
        <p:blipFill rotWithShape="1">
          <a:blip r:embed="rId4">
            <a:alphaModFix/>
          </a:blip>
          <a:srcRect b="0" l="0" r="0" t="26253"/>
          <a:stretch/>
        </p:blipFill>
        <p:spPr>
          <a:xfrm>
            <a:off x="3577975" y="0"/>
            <a:ext cx="2948552" cy="163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90129">
            <a:off x="6754853" y="406585"/>
            <a:ext cx="1725119" cy="1832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Portfolio</a:t>
            </a:r>
            <a:endParaRPr/>
          </a:p>
        </p:txBody>
      </p:sp>
      <p:sp>
        <p:nvSpPr>
          <p:cNvPr id="182" name="Google Shape;182;p44"/>
          <p:cNvSpPr txBox="1"/>
          <p:nvPr>
            <p:ph idx="1" type="body"/>
          </p:nvPr>
        </p:nvSpPr>
        <p:spPr>
          <a:xfrm>
            <a:off x="0" y="1152475"/>
            <a:ext cx="3562500" cy="3990900"/>
          </a:xfrm>
          <a:prstGeom prst="rect">
            <a:avLst/>
          </a:prstGeom>
        </p:spPr>
        <p:txBody>
          <a:bodyPr anchorCtr="0" anchor="t" bIns="457200" lIns="457200" spcFirstLastPara="1" rIns="457200" wrap="square" tIns="457200">
            <a:normAutofit lnSpcReduction="20000"/>
          </a:bodyPr>
          <a:lstStyle/>
          <a:p>
            <a:pPr indent="-356552" lvl="0" marL="457200" rtl="0" algn="l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15"/>
              <a:buFont typeface="Merriweather"/>
              <a:buChar char="●"/>
            </a:pPr>
            <a:r>
              <a:rPr lang="en" sz="2015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Demo reel</a:t>
            </a:r>
            <a:endParaRPr sz="2015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56552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15"/>
              <a:buFont typeface="Merriweather"/>
              <a:buChar char="●"/>
            </a:pPr>
            <a:r>
              <a:rPr lang="en" sz="2015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Website portfolio</a:t>
            </a:r>
            <a:endParaRPr sz="2015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56552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15"/>
              <a:buFont typeface="Merriweather"/>
              <a:buChar char="●"/>
            </a:pPr>
            <a:r>
              <a:rPr lang="en" sz="2015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Social media</a:t>
            </a:r>
            <a:endParaRPr sz="2015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56552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15"/>
              <a:buFont typeface="Merriweather"/>
              <a:buChar char="●"/>
            </a:pPr>
            <a:r>
              <a:rPr lang="en" sz="2015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Artist networks</a:t>
            </a:r>
            <a:endParaRPr sz="2015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56552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15"/>
              <a:buFont typeface="Merriweather"/>
              <a:buChar char="●"/>
            </a:pPr>
            <a:r>
              <a:rPr lang="en" sz="2015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Intellectual property</a:t>
            </a:r>
            <a:endParaRPr sz="2015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83" name="Google Shape;18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9387" y="719249"/>
            <a:ext cx="1529500" cy="227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3625" y="2741400"/>
            <a:ext cx="3347226" cy="188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72049" y="251055"/>
            <a:ext cx="3771950" cy="212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34875" y="3343873"/>
            <a:ext cx="3150048" cy="1771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