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Chelsea Market"/>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E42C47-AC28-4F53-90D9-A6C8F8DF8D3A}">
  <a:tblStyle styleId="{FBE42C47-AC28-4F53-90D9-A6C8F8DF8D3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ChelseaMarket-regular.fntdata"/><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7bd6d21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7bd6d21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b7bd6d212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b7bd6d212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b7bd6d212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b7bd6d212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4dd00d2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4dd00d2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84dd00d2c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84dd00d2c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 name="Google Shape;14;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53" name="Shape 53"/>
        <p:cNvGrpSpPr/>
        <p:nvPr/>
      </p:nvGrpSpPr>
      <p:grpSpPr>
        <a:xfrm>
          <a:off x="0" y="0"/>
          <a:ext cx="0" cy="0"/>
          <a:chOff x="0" y="0"/>
          <a:chExt cx="0" cy="0"/>
        </a:xfrm>
      </p:grpSpPr>
      <p:sp>
        <p:nvSpPr>
          <p:cNvPr id="54" name="Google Shape;54;p13"/>
          <p:cNvSpPr/>
          <p:nvPr/>
        </p:nvSpPr>
        <p:spPr>
          <a:xfrm rot="162584">
            <a:off x="3507427" y="610939"/>
            <a:ext cx="3477663" cy="3951386"/>
          </a:xfrm>
          <a:custGeom>
            <a:rect b="b" l="l" r="r" t="t"/>
            <a:pathLst>
              <a:path extrusionOk="0" h="39245" w="34540">
                <a:moveTo>
                  <a:pt x="1" y="0"/>
                </a:moveTo>
                <a:lnTo>
                  <a:pt x="1" y="39245"/>
                </a:lnTo>
                <a:lnTo>
                  <a:pt x="34539" y="39245"/>
                </a:lnTo>
                <a:lnTo>
                  <a:pt x="34539" y="1374"/>
                </a:lnTo>
                <a:cubicBezTo>
                  <a:pt x="34239" y="901"/>
                  <a:pt x="34065" y="395"/>
                  <a:pt x="33702" y="0"/>
                </a:cubicBezTo>
                <a:lnTo>
                  <a:pt x="32818" y="0"/>
                </a:lnTo>
                <a:cubicBezTo>
                  <a:pt x="32660" y="537"/>
                  <a:pt x="32470" y="1074"/>
                  <a:pt x="32628" y="1564"/>
                </a:cubicBezTo>
                <a:cubicBezTo>
                  <a:pt x="33276" y="1864"/>
                  <a:pt x="33197" y="2827"/>
                  <a:pt x="32486" y="3017"/>
                </a:cubicBezTo>
                <a:cubicBezTo>
                  <a:pt x="32419" y="3033"/>
                  <a:pt x="32354" y="3041"/>
                  <a:pt x="32291" y="3041"/>
                </a:cubicBezTo>
                <a:cubicBezTo>
                  <a:pt x="31683" y="3041"/>
                  <a:pt x="31280" y="2330"/>
                  <a:pt x="31681" y="1801"/>
                </a:cubicBezTo>
                <a:lnTo>
                  <a:pt x="31681" y="0"/>
                </a:lnTo>
                <a:lnTo>
                  <a:pt x="30117" y="0"/>
                </a:lnTo>
                <a:cubicBezTo>
                  <a:pt x="30086" y="553"/>
                  <a:pt x="30117" y="1090"/>
                  <a:pt x="30243" y="1627"/>
                </a:cubicBezTo>
                <a:cubicBezTo>
                  <a:pt x="30861" y="2075"/>
                  <a:pt x="30543" y="3034"/>
                  <a:pt x="29807" y="3034"/>
                </a:cubicBezTo>
                <a:cubicBezTo>
                  <a:pt x="29789" y="3034"/>
                  <a:pt x="29772" y="3034"/>
                  <a:pt x="29754" y="3033"/>
                </a:cubicBezTo>
                <a:cubicBezTo>
                  <a:pt x="28980" y="3001"/>
                  <a:pt x="28743" y="1975"/>
                  <a:pt x="29406" y="1596"/>
                </a:cubicBezTo>
                <a:cubicBezTo>
                  <a:pt x="29485" y="1059"/>
                  <a:pt x="29517" y="537"/>
                  <a:pt x="29485" y="0"/>
                </a:cubicBezTo>
                <a:lnTo>
                  <a:pt x="27685" y="0"/>
                </a:lnTo>
                <a:cubicBezTo>
                  <a:pt x="27732" y="632"/>
                  <a:pt x="27827" y="1248"/>
                  <a:pt x="27954" y="1864"/>
                </a:cubicBezTo>
                <a:cubicBezTo>
                  <a:pt x="28265" y="2402"/>
                  <a:pt x="27866" y="3028"/>
                  <a:pt x="27303" y="3028"/>
                </a:cubicBezTo>
                <a:cubicBezTo>
                  <a:pt x="27238" y="3028"/>
                  <a:pt x="27170" y="3019"/>
                  <a:pt x="27101" y="3001"/>
                </a:cubicBezTo>
                <a:cubicBezTo>
                  <a:pt x="26437" y="2843"/>
                  <a:pt x="26295" y="1959"/>
                  <a:pt x="26895" y="1596"/>
                </a:cubicBezTo>
                <a:cubicBezTo>
                  <a:pt x="26943" y="1059"/>
                  <a:pt x="27148" y="553"/>
                  <a:pt x="27038" y="0"/>
                </a:cubicBezTo>
                <a:lnTo>
                  <a:pt x="25064" y="0"/>
                </a:lnTo>
                <a:cubicBezTo>
                  <a:pt x="25127" y="601"/>
                  <a:pt x="25237" y="1185"/>
                  <a:pt x="25379" y="1769"/>
                </a:cubicBezTo>
                <a:cubicBezTo>
                  <a:pt x="25790" y="2286"/>
                  <a:pt x="25411" y="3036"/>
                  <a:pt x="24777" y="3036"/>
                </a:cubicBezTo>
                <a:cubicBezTo>
                  <a:pt x="24751" y="3036"/>
                  <a:pt x="24726" y="3035"/>
                  <a:pt x="24700" y="3033"/>
                </a:cubicBezTo>
                <a:cubicBezTo>
                  <a:pt x="24005" y="2954"/>
                  <a:pt x="23753" y="2085"/>
                  <a:pt x="24290" y="1659"/>
                </a:cubicBezTo>
                <a:cubicBezTo>
                  <a:pt x="24369" y="1106"/>
                  <a:pt x="24384" y="553"/>
                  <a:pt x="24353" y="0"/>
                </a:cubicBezTo>
                <a:lnTo>
                  <a:pt x="23026" y="0"/>
                </a:lnTo>
                <a:cubicBezTo>
                  <a:pt x="22979" y="537"/>
                  <a:pt x="22774" y="1090"/>
                  <a:pt x="22726" y="1643"/>
                </a:cubicBezTo>
                <a:cubicBezTo>
                  <a:pt x="23343" y="2075"/>
                  <a:pt x="23011" y="3034"/>
                  <a:pt x="22274" y="3034"/>
                </a:cubicBezTo>
                <a:cubicBezTo>
                  <a:pt x="22256" y="3034"/>
                  <a:pt x="22239" y="3034"/>
                  <a:pt x="22221" y="3033"/>
                </a:cubicBezTo>
                <a:cubicBezTo>
                  <a:pt x="21447" y="2985"/>
                  <a:pt x="21226" y="1943"/>
                  <a:pt x="21921" y="1580"/>
                </a:cubicBezTo>
                <a:cubicBezTo>
                  <a:pt x="22016" y="1043"/>
                  <a:pt x="22142" y="522"/>
                  <a:pt x="22205" y="0"/>
                </a:cubicBezTo>
                <a:lnTo>
                  <a:pt x="19994" y="0"/>
                </a:lnTo>
                <a:cubicBezTo>
                  <a:pt x="19963" y="506"/>
                  <a:pt x="19836" y="1185"/>
                  <a:pt x="20041" y="1532"/>
                </a:cubicBezTo>
                <a:cubicBezTo>
                  <a:pt x="20752" y="1801"/>
                  <a:pt x="20705" y="2827"/>
                  <a:pt x="19963" y="3017"/>
                </a:cubicBezTo>
                <a:cubicBezTo>
                  <a:pt x="19894" y="3035"/>
                  <a:pt x="19828" y="3043"/>
                  <a:pt x="19763" y="3043"/>
                </a:cubicBezTo>
                <a:cubicBezTo>
                  <a:pt x="19142" y="3043"/>
                  <a:pt x="18731" y="2269"/>
                  <a:pt x="19189" y="1753"/>
                </a:cubicBezTo>
                <a:cubicBezTo>
                  <a:pt x="19189" y="1169"/>
                  <a:pt x="19173" y="585"/>
                  <a:pt x="19141" y="0"/>
                </a:cubicBezTo>
                <a:lnTo>
                  <a:pt x="17767" y="0"/>
                </a:lnTo>
                <a:cubicBezTo>
                  <a:pt x="17752" y="632"/>
                  <a:pt x="17799" y="1280"/>
                  <a:pt x="17941" y="1896"/>
                </a:cubicBezTo>
                <a:cubicBezTo>
                  <a:pt x="18223" y="2431"/>
                  <a:pt x="17826" y="3029"/>
                  <a:pt x="17278" y="3029"/>
                </a:cubicBezTo>
                <a:cubicBezTo>
                  <a:pt x="17211" y="3029"/>
                  <a:pt x="17143" y="3020"/>
                  <a:pt x="17072" y="3001"/>
                </a:cubicBezTo>
                <a:cubicBezTo>
                  <a:pt x="16425" y="2843"/>
                  <a:pt x="16283" y="1990"/>
                  <a:pt x="16836" y="1627"/>
                </a:cubicBezTo>
                <a:cubicBezTo>
                  <a:pt x="16962" y="1090"/>
                  <a:pt x="16994" y="537"/>
                  <a:pt x="16962" y="0"/>
                </a:cubicBezTo>
                <a:lnTo>
                  <a:pt x="15462" y="0"/>
                </a:lnTo>
                <a:cubicBezTo>
                  <a:pt x="15462" y="664"/>
                  <a:pt x="15477" y="1564"/>
                  <a:pt x="15477" y="1975"/>
                </a:cubicBezTo>
                <a:cubicBezTo>
                  <a:pt x="15509" y="2069"/>
                  <a:pt x="15525" y="2164"/>
                  <a:pt x="15525" y="2259"/>
                </a:cubicBezTo>
                <a:cubicBezTo>
                  <a:pt x="15556" y="2701"/>
                  <a:pt x="15209" y="3064"/>
                  <a:pt x="14767" y="3064"/>
                </a:cubicBezTo>
                <a:cubicBezTo>
                  <a:pt x="14325" y="3064"/>
                  <a:pt x="13961" y="2701"/>
                  <a:pt x="13993" y="2259"/>
                </a:cubicBezTo>
                <a:cubicBezTo>
                  <a:pt x="14025" y="1927"/>
                  <a:pt x="14230" y="1643"/>
                  <a:pt x="14546" y="1532"/>
                </a:cubicBezTo>
                <a:cubicBezTo>
                  <a:pt x="14767" y="774"/>
                  <a:pt x="14625" y="601"/>
                  <a:pt x="14719" y="0"/>
                </a:cubicBezTo>
                <a:lnTo>
                  <a:pt x="13393" y="0"/>
                </a:lnTo>
                <a:cubicBezTo>
                  <a:pt x="13251" y="585"/>
                  <a:pt x="12966" y="1122"/>
                  <a:pt x="12809" y="1722"/>
                </a:cubicBezTo>
                <a:cubicBezTo>
                  <a:pt x="13296" y="2239"/>
                  <a:pt x="12911" y="3042"/>
                  <a:pt x="12267" y="3042"/>
                </a:cubicBezTo>
                <a:cubicBezTo>
                  <a:pt x="12203" y="3042"/>
                  <a:pt x="12135" y="3034"/>
                  <a:pt x="12066" y="3017"/>
                </a:cubicBezTo>
                <a:cubicBezTo>
                  <a:pt x="11308" y="2827"/>
                  <a:pt x="11277" y="1753"/>
                  <a:pt x="12035" y="1532"/>
                </a:cubicBezTo>
                <a:cubicBezTo>
                  <a:pt x="12145" y="1027"/>
                  <a:pt x="12272" y="522"/>
                  <a:pt x="12335" y="0"/>
                </a:cubicBezTo>
                <a:lnTo>
                  <a:pt x="10124" y="0"/>
                </a:lnTo>
                <a:cubicBezTo>
                  <a:pt x="10250" y="616"/>
                  <a:pt x="10282" y="1217"/>
                  <a:pt x="10376" y="1817"/>
                </a:cubicBezTo>
                <a:cubicBezTo>
                  <a:pt x="10471" y="1943"/>
                  <a:pt x="10519" y="2101"/>
                  <a:pt x="10519" y="2275"/>
                </a:cubicBezTo>
                <a:cubicBezTo>
                  <a:pt x="10519" y="2718"/>
                  <a:pt x="10153" y="3049"/>
                  <a:pt x="9748" y="3049"/>
                </a:cubicBezTo>
                <a:cubicBezTo>
                  <a:pt x="9647" y="3049"/>
                  <a:pt x="9545" y="3029"/>
                  <a:pt x="9445" y="2985"/>
                </a:cubicBezTo>
                <a:cubicBezTo>
                  <a:pt x="8924" y="2764"/>
                  <a:pt x="8813" y="2085"/>
                  <a:pt x="9224" y="1706"/>
                </a:cubicBezTo>
                <a:cubicBezTo>
                  <a:pt x="9318" y="1138"/>
                  <a:pt x="9397" y="569"/>
                  <a:pt x="9445" y="0"/>
                </a:cubicBezTo>
                <a:lnTo>
                  <a:pt x="7755" y="0"/>
                </a:lnTo>
                <a:cubicBezTo>
                  <a:pt x="7755" y="601"/>
                  <a:pt x="7850" y="1185"/>
                  <a:pt x="7834" y="1769"/>
                </a:cubicBezTo>
                <a:cubicBezTo>
                  <a:pt x="7960" y="1911"/>
                  <a:pt x="8023" y="2085"/>
                  <a:pt x="8023" y="2275"/>
                </a:cubicBezTo>
                <a:cubicBezTo>
                  <a:pt x="8023" y="2725"/>
                  <a:pt x="7658" y="3044"/>
                  <a:pt x="7252" y="3044"/>
                </a:cubicBezTo>
                <a:cubicBezTo>
                  <a:pt x="7131" y="3044"/>
                  <a:pt x="7006" y="3015"/>
                  <a:pt x="6886" y="2954"/>
                </a:cubicBezTo>
                <a:cubicBezTo>
                  <a:pt x="6365" y="2669"/>
                  <a:pt x="6349" y="1927"/>
                  <a:pt x="6839" y="1611"/>
                </a:cubicBezTo>
                <a:cubicBezTo>
                  <a:pt x="6997" y="1090"/>
                  <a:pt x="7076" y="553"/>
                  <a:pt x="7060" y="0"/>
                </a:cubicBezTo>
                <a:lnTo>
                  <a:pt x="5323" y="0"/>
                </a:lnTo>
                <a:lnTo>
                  <a:pt x="5323" y="1769"/>
                </a:lnTo>
                <a:cubicBezTo>
                  <a:pt x="5791" y="2292"/>
                  <a:pt x="5372" y="3054"/>
                  <a:pt x="4755" y="3054"/>
                </a:cubicBezTo>
                <a:cubicBezTo>
                  <a:pt x="4663" y="3054"/>
                  <a:pt x="4568" y="3038"/>
                  <a:pt x="4470" y="3001"/>
                </a:cubicBezTo>
                <a:cubicBezTo>
                  <a:pt x="3728" y="2717"/>
                  <a:pt x="3854" y="1611"/>
                  <a:pt x="4644" y="1501"/>
                </a:cubicBezTo>
                <a:cubicBezTo>
                  <a:pt x="4691" y="995"/>
                  <a:pt x="4707" y="522"/>
                  <a:pt x="4707" y="0"/>
                </a:cubicBezTo>
                <a:lnTo>
                  <a:pt x="2970" y="0"/>
                </a:lnTo>
                <a:cubicBezTo>
                  <a:pt x="2970" y="664"/>
                  <a:pt x="3033" y="1343"/>
                  <a:pt x="2970" y="1990"/>
                </a:cubicBezTo>
                <a:cubicBezTo>
                  <a:pt x="3172" y="2534"/>
                  <a:pt x="2746" y="3038"/>
                  <a:pt x="2252" y="3038"/>
                </a:cubicBezTo>
                <a:cubicBezTo>
                  <a:pt x="2129" y="3038"/>
                  <a:pt x="2003" y="3007"/>
                  <a:pt x="1880" y="2938"/>
                </a:cubicBezTo>
                <a:cubicBezTo>
                  <a:pt x="1248" y="2590"/>
                  <a:pt x="1391" y="1643"/>
                  <a:pt x="2101" y="1517"/>
                </a:cubicBezTo>
                <a:cubicBezTo>
                  <a:pt x="2212" y="1043"/>
                  <a:pt x="2275" y="522"/>
                  <a:pt x="2401" y="0"/>
                </a:cubicBezTo>
                <a:close/>
              </a:path>
            </a:pathLst>
          </a:custGeom>
          <a:solidFill>
            <a:srgbClr val="FFFFFF"/>
          </a:solidFill>
          <a:ln>
            <a:noFill/>
          </a:ln>
          <a:effectLst>
            <a:outerShdw blurRad="57150" rotWithShape="0" algn="bl" dir="5400000" dist="38100">
              <a:srgbClr val="783F04">
                <a:alpha val="3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 name="Google Shape;55;p13"/>
          <p:cNvGrpSpPr/>
          <p:nvPr/>
        </p:nvGrpSpPr>
        <p:grpSpPr>
          <a:xfrm flipH="1" rot="-1013395">
            <a:off x="1643515" y="1372580"/>
            <a:ext cx="2037451" cy="2057037"/>
            <a:chOff x="1626000" y="605300"/>
            <a:chExt cx="4068375" cy="4132125"/>
          </a:xfrm>
        </p:grpSpPr>
        <p:sp>
          <p:nvSpPr>
            <p:cNvPr id="56" name="Google Shape;56;p13"/>
            <p:cNvSpPr/>
            <p:nvPr/>
          </p:nvSpPr>
          <p:spPr>
            <a:xfrm>
              <a:off x="1626000" y="605300"/>
              <a:ext cx="4068375" cy="4132125"/>
            </a:xfrm>
            <a:custGeom>
              <a:rect b="b" l="l" r="r" t="t"/>
              <a:pathLst>
                <a:path extrusionOk="0" h="165285" w="162735">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rotWithShape="0" algn="bl" dir="5400000" dist="19050">
                <a:srgbClr val="783F04">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5036475" y="3767150"/>
              <a:ext cx="657900" cy="576300"/>
            </a:xfrm>
            <a:custGeom>
              <a:rect b="b" l="l" r="r" t="t"/>
              <a:pathLst>
                <a:path extrusionOk="0" h="23052" w="26316">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FFC5CB"/>
            </a:solidFill>
            <a:ln>
              <a:noFill/>
            </a:ln>
            <a:effectLst>
              <a:outerShdw blurRad="57150" rotWithShape="0" algn="bl" dir="5400000" dist="19050">
                <a:srgbClr val="783F04">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13"/>
          <p:cNvSpPr txBox="1"/>
          <p:nvPr>
            <p:ph type="ctrTitle"/>
          </p:nvPr>
        </p:nvSpPr>
        <p:spPr>
          <a:xfrm rot="162489">
            <a:off x="3541350" y="1021740"/>
            <a:ext cx="3466772" cy="192636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0" sz="4800">
                <a:solidFill>
                  <a:schemeClr val="accent1"/>
                </a:solidFill>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59" name="Google Shape;59;p13"/>
          <p:cNvSpPr txBox="1"/>
          <p:nvPr>
            <p:ph idx="1" type="subTitle"/>
          </p:nvPr>
        </p:nvSpPr>
        <p:spPr>
          <a:xfrm rot="162502">
            <a:off x="3784731" y="3328749"/>
            <a:ext cx="2825256" cy="577845"/>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0" name="Google Shape;60;p13"/>
          <p:cNvSpPr txBox="1"/>
          <p:nvPr>
            <p:ph hasCustomPrompt="1" idx="2" type="title"/>
          </p:nvPr>
        </p:nvSpPr>
        <p:spPr>
          <a:xfrm rot="-532199">
            <a:off x="2066030" y="1940967"/>
            <a:ext cx="1192663" cy="920009"/>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b="0" sz="4800">
                <a:latin typeface="Chelsea Market"/>
                <a:ea typeface="Chelsea Market"/>
                <a:cs typeface="Chelsea Market"/>
                <a:sym typeface="Chelsea Market"/>
              </a:defRPr>
            </a:lvl1pPr>
            <a:lvl2pPr lvl="1" rtl="0" algn="ctr">
              <a:spcBef>
                <a:spcPts val="0"/>
              </a:spcBef>
              <a:spcAft>
                <a:spcPts val="0"/>
              </a:spcAft>
              <a:buSzPts val="5500"/>
              <a:buNone/>
              <a:defRPr sz="5500"/>
            </a:lvl2pPr>
            <a:lvl3pPr lvl="2" rtl="0" algn="ctr">
              <a:spcBef>
                <a:spcPts val="0"/>
              </a:spcBef>
              <a:spcAft>
                <a:spcPts val="0"/>
              </a:spcAft>
              <a:buSzPts val="5500"/>
              <a:buNone/>
              <a:defRPr sz="5500"/>
            </a:lvl3pPr>
            <a:lvl4pPr lvl="3" rtl="0" algn="ctr">
              <a:spcBef>
                <a:spcPts val="0"/>
              </a:spcBef>
              <a:spcAft>
                <a:spcPts val="0"/>
              </a:spcAft>
              <a:buSzPts val="5500"/>
              <a:buNone/>
              <a:defRPr sz="5500"/>
            </a:lvl4pPr>
            <a:lvl5pPr lvl="4" rtl="0" algn="ctr">
              <a:spcBef>
                <a:spcPts val="0"/>
              </a:spcBef>
              <a:spcAft>
                <a:spcPts val="0"/>
              </a:spcAft>
              <a:buSzPts val="5500"/>
              <a:buNone/>
              <a:defRPr sz="5500"/>
            </a:lvl5pPr>
            <a:lvl6pPr lvl="5" rtl="0" algn="ctr">
              <a:spcBef>
                <a:spcPts val="0"/>
              </a:spcBef>
              <a:spcAft>
                <a:spcPts val="0"/>
              </a:spcAft>
              <a:buSzPts val="5500"/>
              <a:buNone/>
              <a:defRPr sz="5500"/>
            </a:lvl6pPr>
            <a:lvl7pPr lvl="6" rtl="0" algn="ctr">
              <a:spcBef>
                <a:spcPts val="0"/>
              </a:spcBef>
              <a:spcAft>
                <a:spcPts val="0"/>
              </a:spcAft>
              <a:buSzPts val="5500"/>
              <a:buNone/>
              <a:defRPr sz="5500"/>
            </a:lvl7pPr>
            <a:lvl8pPr lvl="7" rtl="0" algn="ctr">
              <a:spcBef>
                <a:spcPts val="0"/>
              </a:spcBef>
              <a:spcAft>
                <a:spcPts val="0"/>
              </a:spcAft>
              <a:buSzPts val="5500"/>
              <a:buNone/>
              <a:defRPr sz="5500"/>
            </a:lvl8pPr>
            <a:lvl9pPr lvl="8" rtl="0" algn="ctr">
              <a:spcBef>
                <a:spcPts val="0"/>
              </a:spcBef>
              <a:spcAft>
                <a:spcPts val="0"/>
              </a:spcAft>
              <a:buSzPts val="5500"/>
              <a:buNone/>
              <a:defRPr sz="5500"/>
            </a:lvl9pPr>
          </a:lstStyle>
          <a:p>
            <a:r>
              <a:t>xx%</a:t>
            </a:r>
          </a:p>
        </p:txBody>
      </p:sp>
      <p:sp>
        <p:nvSpPr>
          <p:cNvPr id="61" name="Google Shape;61;p13"/>
          <p:cNvSpPr/>
          <p:nvPr/>
        </p:nvSpPr>
        <p:spPr>
          <a:xfrm rot="4642448">
            <a:off x="3025611" y="1176296"/>
            <a:ext cx="693464" cy="725188"/>
          </a:xfrm>
          <a:custGeom>
            <a:rect b="b" l="l" r="r" t="t"/>
            <a:pathLst>
              <a:path extrusionOk="0" h="18195" w="17398">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rotWithShape="0" algn="bl" dir="5400000" dist="9525">
              <a:srgbClr val="783F04">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rot="-2537103">
            <a:off x="1371902" y="2008619"/>
            <a:ext cx="693456" cy="725220"/>
          </a:xfrm>
          <a:custGeom>
            <a:rect b="b" l="l" r="r" t="t"/>
            <a:pathLst>
              <a:path extrusionOk="0" h="18195" w="17398">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rotWithShape="0" algn="bl" dir="5400000" dist="9525">
              <a:srgbClr val="783F04">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75" y="0"/>
            <a:ext cx="9144000" cy="5097900"/>
          </a:xfrm>
          <a:prstGeom prst="rect">
            <a:avLst/>
          </a:prstGeom>
          <a:no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131500" y="131500"/>
            <a:ext cx="8881200" cy="4824900"/>
          </a:xfrm>
          <a:prstGeom prst="rect">
            <a:avLst/>
          </a:prstGeom>
          <a:noFill/>
          <a:ln cap="flat" cmpd="sng" w="762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1"/>
          <p:cNvPicPr preferRelativeResize="0"/>
          <p:nvPr/>
        </p:nvPicPr>
        <p:blipFill>
          <a:blip r:embed="rId1">
            <a:alphaModFix/>
          </a:blip>
          <a:stretch>
            <a:fillRect/>
          </a:stretch>
        </p:blipFill>
        <p:spPr>
          <a:xfrm>
            <a:off x="7369200" y="3721925"/>
            <a:ext cx="1542901" cy="1110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hyperlink" Target="mailto:gberger@hbuhsd.edu" TargetMode="External"/><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Cabinetry, Millwork, and Woodworking</a:t>
            </a:r>
            <a:endParaRPr/>
          </a:p>
        </p:txBody>
      </p:sp>
      <p:sp>
        <p:nvSpPr>
          <p:cNvPr id="68" name="Google Shape;68;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Building and Construction Trades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and Fabrication</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in this pathway will build the experience and skills needed to bring a product concept to life beginning with both hand and computer-generated drawing skills.</a:t>
            </a:r>
            <a:endParaRPr/>
          </a:p>
          <a:p>
            <a:pPr indent="0" lvl="0" marL="0" rtl="0" algn="l">
              <a:spcBef>
                <a:spcPts val="1600"/>
              </a:spcBef>
              <a:spcAft>
                <a:spcPts val="1600"/>
              </a:spcAft>
              <a:buNone/>
            </a:pPr>
            <a:r>
              <a:rPr lang="en"/>
              <a:t>Our program offers students the access to prototype what they intend to build by starting with 3D-printed models.  Students use these models to guide their own manufacturing quality control. </a:t>
            </a:r>
            <a:endParaRPr/>
          </a:p>
        </p:txBody>
      </p:sp>
      <p:pic>
        <p:nvPicPr>
          <p:cNvPr id="75" name="Google Shape;75;p15"/>
          <p:cNvPicPr preferRelativeResize="0"/>
          <p:nvPr/>
        </p:nvPicPr>
        <p:blipFill>
          <a:blip r:embed="rId3">
            <a:alphaModFix/>
          </a:blip>
          <a:stretch>
            <a:fillRect/>
          </a:stretch>
        </p:blipFill>
        <p:spPr>
          <a:xfrm>
            <a:off x="4750675" y="3504800"/>
            <a:ext cx="2026600" cy="1340875"/>
          </a:xfrm>
          <a:prstGeom prst="rect">
            <a:avLst/>
          </a:prstGeom>
          <a:noFill/>
          <a:ln>
            <a:noFill/>
          </a:ln>
        </p:spPr>
      </p:pic>
      <p:pic>
        <p:nvPicPr>
          <p:cNvPr id="76" name="Google Shape;76;p15"/>
          <p:cNvPicPr preferRelativeResize="0"/>
          <p:nvPr/>
        </p:nvPicPr>
        <p:blipFill>
          <a:blip r:embed="rId4">
            <a:alphaModFix/>
          </a:blip>
          <a:stretch>
            <a:fillRect/>
          </a:stretch>
        </p:blipFill>
        <p:spPr>
          <a:xfrm>
            <a:off x="2104641" y="3529350"/>
            <a:ext cx="1952387" cy="1291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Guided Hands-on Instruction</a:t>
            </a:r>
            <a:endParaRPr/>
          </a:p>
        </p:txBody>
      </p:sp>
      <p:sp>
        <p:nvSpPr>
          <p:cNvPr id="82" name="Google Shape;82;p16"/>
          <p:cNvSpPr txBox="1"/>
          <p:nvPr>
            <p:ph idx="1" type="body"/>
          </p:nvPr>
        </p:nvSpPr>
        <p:spPr>
          <a:xfrm>
            <a:off x="311700" y="1152475"/>
            <a:ext cx="8520600" cy="11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students will engage in fabricating instructional projects as well as personal projects which they design on their own.  As students progress through this pathway, they will build functional samples of:</a:t>
            </a:r>
            <a:endParaRPr/>
          </a:p>
          <a:p>
            <a:pPr indent="0" lvl="0" marL="457200" rtl="0" algn="l">
              <a:spcBef>
                <a:spcPts val="1600"/>
              </a:spcBef>
              <a:spcAft>
                <a:spcPts val="1600"/>
              </a:spcAft>
              <a:buNone/>
            </a:pPr>
            <a:r>
              <a:t/>
            </a:r>
            <a:endParaRPr/>
          </a:p>
        </p:txBody>
      </p:sp>
      <p:sp>
        <p:nvSpPr>
          <p:cNvPr id="83" name="Google Shape;83;p16"/>
          <p:cNvSpPr txBox="1"/>
          <p:nvPr/>
        </p:nvSpPr>
        <p:spPr>
          <a:xfrm>
            <a:off x="451950" y="2291275"/>
            <a:ext cx="3815100" cy="2055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Butcher blocks</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Stools</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Cabinets</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Shelves</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Jewelry Boxes</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End Tables</a:t>
            </a:r>
            <a:endParaRPr/>
          </a:p>
        </p:txBody>
      </p:sp>
      <p:sp>
        <p:nvSpPr>
          <p:cNvPr id="84" name="Google Shape;84;p16"/>
          <p:cNvSpPr txBox="1"/>
          <p:nvPr/>
        </p:nvSpPr>
        <p:spPr>
          <a:xfrm>
            <a:off x="3731175" y="2291275"/>
            <a:ext cx="33423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en" sz="1800">
                <a:solidFill>
                  <a:schemeClr val="dk2"/>
                </a:solidFill>
              </a:rPr>
              <a:t>Clocks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Lamps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Night Stands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Shaping and Fitting Tools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Plaques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And more!</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Course Sequence</a:t>
            </a:r>
            <a:endParaRPr/>
          </a:p>
        </p:txBody>
      </p:sp>
      <p:sp>
        <p:nvSpPr>
          <p:cNvPr id="90" name="Google Shape;90;p17"/>
          <p:cNvSpPr txBox="1"/>
          <p:nvPr>
            <p:ph idx="1" type="body"/>
          </p:nvPr>
        </p:nvSpPr>
        <p:spPr>
          <a:xfrm>
            <a:off x="311700" y="1152475"/>
            <a:ext cx="8520600" cy="141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Cabinetry, Millwork, and Woodworking is the Career &amp; Technical Education pathway we offer within the Building and Construction Trades industry sector.  Students who complete the sequence with a “B” average are recognized at graduation and are rewarded an honor cord.  </a:t>
            </a:r>
            <a:endParaRPr/>
          </a:p>
        </p:txBody>
      </p:sp>
      <p:sp>
        <p:nvSpPr>
          <p:cNvPr id="91" name="Google Shape;91;p17"/>
          <p:cNvSpPr/>
          <p:nvPr/>
        </p:nvSpPr>
        <p:spPr>
          <a:xfrm>
            <a:off x="568125" y="2571775"/>
            <a:ext cx="2585700" cy="2039100"/>
          </a:xfrm>
          <a:prstGeom prst="halfFrame">
            <a:avLst>
              <a:gd fmla="val 33333" name="adj1"/>
              <a:gd fmla="val 33333" name="adj2"/>
            </a:avLst>
          </a:prstGeom>
          <a:solidFill>
            <a:srgbClr val="783F0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rot="10800000">
            <a:off x="4233750" y="2571775"/>
            <a:ext cx="2585700" cy="2039100"/>
          </a:xfrm>
          <a:prstGeom prst="halfFrame">
            <a:avLst>
              <a:gd fmla="val 33333" name="adj1"/>
              <a:gd fmla="val 33333" name="adj2"/>
            </a:avLst>
          </a:prstGeom>
          <a:solidFill>
            <a:srgbClr val="783F0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1283375" y="3299175"/>
            <a:ext cx="2197800" cy="1033452"/>
          </a:xfrm>
          <a:prstGeom prst="flowChartTerminator">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Principles of Woodworking</a:t>
            </a:r>
            <a:endParaRPr sz="1800"/>
          </a:p>
        </p:txBody>
      </p:sp>
      <p:sp>
        <p:nvSpPr>
          <p:cNvPr id="94" name="Google Shape;94;p17"/>
          <p:cNvSpPr/>
          <p:nvPr/>
        </p:nvSpPr>
        <p:spPr>
          <a:xfrm>
            <a:off x="3906250" y="2890100"/>
            <a:ext cx="2197800" cy="1033452"/>
          </a:xfrm>
          <a:prstGeom prst="flowChartTerminator">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Advanced</a:t>
            </a:r>
            <a:r>
              <a:rPr lang="en" sz="1800"/>
              <a:t> Woodworking</a:t>
            </a:r>
            <a:endParaRPr sz="1800"/>
          </a:p>
        </p:txBody>
      </p:sp>
      <p:sp>
        <p:nvSpPr>
          <p:cNvPr id="95" name="Google Shape;95;p17"/>
          <p:cNvSpPr/>
          <p:nvPr/>
        </p:nvSpPr>
        <p:spPr>
          <a:xfrm>
            <a:off x="3545300" y="3299175"/>
            <a:ext cx="360900" cy="406500"/>
          </a:xfrm>
          <a:prstGeom prst="rightArrow">
            <a:avLst>
              <a:gd fmla="val 50000" name="adj1"/>
              <a:gd fmla="val 50000"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6240400" y="2206225"/>
            <a:ext cx="2696700" cy="1419300"/>
          </a:xfrm>
          <a:prstGeom prst="cloudCallout">
            <a:avLst>
              <a:gd fmla="val -66657" name="adj1"/>
              <a:gd fmla="val 11569"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Both courses are UC “G” College Preparatory Electives!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18"/>
          <p:cNvSpPr txBox="1"/>
          <p:nvPr>
            <p:ph type="title"/>
          </p:nvPr>
        </p:nvSpPr>
        <p:spPr>
          <a:xfrm>
            <a:off x="0" y="0"/>
            <a:ext cx="9144000" cy="572700"/>
          </a:xfrm>
          <a:prstGeom prst="rect">
            <a:avLst/>
          </a:prstGeom>
          <a:solidFill>
            <a:schemeClr val="dk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D966"/>
                </a:solidFill>
              </a:rPr>
              <a:t>Performance-Based Grades</a:t>
            </a:r>
            <a:endParaRPr sz="3600">
              <a:solidFill>
                <a:srgbClr val="FFD966"/>
              </a:solidFill>
            </a:endParaRPr>
          </a:p>
        </p:txBody>
      </p:sp>
      <p:cxnSp>
        <p:nvCxnSpPr>
          <p:cNvPr id="102" name="Google Shape;102;p18"/>
          <p:cNvCxnSpPr>
            <a:endCxn id="103" idx="1"/>
          </p:cNvCxnSpPr>
          <p:nvPr/>
        </p:nvCxnSpPr>
        <p:spPr>
          <a:xfrm>
            <a:off x="2745000" y="790500"/>
            <a:ext cx="1857000" cy="1101900"/>
          </a:xfrm>
          <a:prstGeom prst="straightConnector1">
            <a:avLst/>
          </a:prstGeom>
          <a:noFill/>
          <a:ln cap="flat" cmpd="sng" w="76200">
            <a:solidFill>
              <a:srgbClr val="FF9900"/>
            </a:solidFill>
            <a:prstDash val="solid"/>
            <a:round/>
            <a:headEnd len="med" w="med" type="none"/>
            <a:tailEnd len="med" w="med" type="triangle"/>
          </a:ln>
          <a:effectLst>
            <a:outerShdw blurRad="57150" rotWithShape="0" algn="bl" dir="5400000" dist="19050">
              <a:srgbClr val="000000">
                <a:alpha val="50000"/>
              </a:srgbClr>
            </a:outerShdw>
          </a:effectLst>
        </p:spPr>
      </p:cxnSp>
      <p:graphicFrame>
        <p:nvGraphicFramePr>
          <p:cNvPr id="104" name="Google Shape;104;p18"/>
          <p:cNvGraphicFramePr/>
          <p:nvPr/>
        </p:nvGraphicFramePr>
        <p:xfrm>
          <a:off x="0" y="2752475"/>
          <a:ext cx="3000000" cy="3000000"/>
        </p:xfrm>
        <a:graphic>
          <a:graphicData uri="http://schemas.openxmlformats.org/drawingml/2006/table">
            <a:tbl>
              <a:tblPr>
                <a:noFill/>
                <a:tableStyleId>{FBE42C47-AC28-4F53-90D9-A6C8F8DF8D3A}</a:tableStyleId>
              </a:tblPr>
              <a:tblGrid>
                <a:gridCol w="1337875"/>
                <a:gridCol w="1337875"/>
                <a:gridCol w="1337875"/>
              </a:tblGrid>
              <a:tr h="228325">
                <a:tc>
                  <a:txBody>
                    <a:bodyPr/>
                    <a:lstStyle/>
                    <a:p>
                      <a:pPr indent="0" lvl="0" marL="0" rtl="0" algn="l">
                        <a:spcBef>
                          <a:spcPts val="0"/>
                        </a:spcBef>
                        <a:spcAft>
                          <a:spcPts val="0"/>
                        </a:spcAft>
                        <a:buNone/>
                      </a:pPr>
                      <a:r>
                        <a:rPr b="1" lang="en">
                          <a:solidFill>
                            <a:schemeClr val="lt1"/>
                          </a:solidFill>
                        </a:rPr>
                        <a:t>GRADE</a:t>
                      </a:r>
                      <a:endParaRPr b="1">
                        <a:solidFill>
                          <a:schemeClr val="lt1"/>
                        </a:solidFill>
                      </a:endParaRPr>
                    </a:p>
                  </a:txBody>
                  <a:tcPr marT="91425" marB="91425" marR="91425" marL="91425">
                    <a:solidFill>
                      <a:srgbClr val="073763"/>
                    </a:solidFill>
                  </a:tcPr>
                </a:tc>
                <a:tc>
                  <a:txBody>
                    <a:bodyPr/>
                    <a:lstStyle/>
                    <a:p>
                      <a:pPr indent="0" lvl="0" marL="0" rtl="0" algn="l">
                        <a:spcBef>
                          <a:spcPts val="0"/>
                        </a:spcBef>
                        <a:spcAft>
                          <a:spcPts val="0"/>
                        </a:spcAft>
                        <a:buNone/>
                      </a:pPr>
                      <a:r>
                        <a:rPr b="1" lang="en">
                          <a:solidFill>
                            <a:schemeClr val="lt1"/>
                          </a:solidFill>
                        </a:rPr>
                        <a:t>RANGE HI</a:t>
                      </a:r>
                      <a:endParaRPr b="1">
                        <a:solidFill>
                          <a:schemeClr val="lt1"/>
                        </a:solidFill>
                      </a:endParaRPr>
                    </a:p>
                  </a:txBody>
                  <a:tcPr marT="91425" marB="91425" marR="91425" marL="91425">
                    <a:solidFill>
                      <a:srgbClr val="073763"/>
                    </a:solidFill>
                  </a:tcPr>
                </a:tc>
                <a:tc>
                  <a:txBody>
                    <a:bodyPr/>
                    <a:lstStyle/>
                    <a:p>
                      <a:pPr indent="0" lvl="0" marL="0" rtl="0" algn="l">
                        <a:spcBef>
                          <a:spcPts val="0"/>
                        </a:spcBef>
                        <a:spcAft>
                          <a:spcPts val="0"/>
                        </a:spcAft>
                        <a:buNone/>
                      </a:pPr>
                      <a:r>
                        <a:rPr b="1" lang="en">
                          <a:solidFill>
                            <a:schemeClr val="lt1"/>
                          </a:solidFill>
                        </a:rPr>
                        <a:t>RANGE LOW</a:t>
                      </a:r>
                      <a:endParaRPr b="1">
                        <a:solidFill>
                          <a:schemeClr val="lt1"/>
                        </a:solidFill>
                      </a:endParaRPr>
                    </a:p>
                  </a:txBody>
                  <a:tcPr marT="91425" marB="91425" marR="91425" marL="91425">
                    <a:solidFill>
                      <a:srgbClr val="073763"/>
                    </a:solidFill>
                  </a:tcPr>
                </a:tc>
              </a:tr>
              <a:tr h="228325">
                <a:tc>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91425" marB="91425" marR="91425" marL="91425">
                    <a:solidFill>
                      <a:srgbClr val="073763"/>
                    </a:solidFill>
                  </a:tcPr>
                </a:tc>
                <a:tc>
                  <a:txBody>
                    <a:bodyPr/>
                    <a:lstStyle/>
                    <a:p>
                      <a:pPr indent="0" lvl="0" marL="0" rtl="0" algn="ctr">
                        <a:spcBef>
                          <a:spcPts val="0"/>
                        </a:spcBef>
                        <a:spcAft>
                          <a:spcPts val="0"/>
                        </a:spcAft>
                        <a:buNone/>
                      </a:pPr>
                      <a:r>
                        <a:rPr b="1" lang="en">
                          <a:solidFill>
                            <a:schemeClr val="lt1"/>
                          </a:solidFill>
                        </a:rPr>
                        <a:t>100</a:t>
                      </a:r>
                      <a:endParaRPr b="1">
                        <a:solidFill>
                          <a:schemeClr val="lt1"/>
                        </a:solidFill>
                      </a:endParaRPr>
                    </a:p>
                  </a:txBody>
                  <a:tcPr marT="91425" marB="91425" marR="91425" marL="91425">
                    <a:solidFill>
                      <a:srgbClr val="073763"/>
                    </a:solidFill>
                  </a:tcPr>
                </a:tc>
                <a:tc>
                  <a:txBody>
                    <a:bodyPr/>
                    <a:lstStyle/>
                    <a:p>
                      <a:pPr indent="0" lvl="0" marL="0" rtl="0" algn="ctr">
                        <a:spcBef>
                          <a:spcPts val="0"/>
                        </a:spcBef>
                        <a:spcAft>
                          <a:spcPts val="0"/>
                        </a:spcAft>
                        <a:buNone/>
                      </a:pPr>
                      <a:r>
                        <a:rPr b="1" lang="en">
                          <a:solidFill>
                            <a:schemeClr val="lt1"/>
                          </a:solidFill>
                        </a:rPr>
                        <a:t>79.5</a:t>
                      </a:r>
                      <a:endParaRPr b="1">
                        <a:solidFill>
                          <a:schemeClr val="lt1"/>
                        </a:solidFill>
                      </a:endParaRPr>
                    </a:p>
                  </a:txBody>
                  <a:tcPr marT="91425" marB="91425" marR="91425" marL="91425">
                    <a:solidFill>
                      <a:srgbClr val="073763"/>
                    </a:solidFill>
                  </a:tcPr>
                </a:tc>
              </a:tr>
              <a:tr h="228325">
                <a:tc>
                  <a:txBody>
                    <a:bodyPr/>
                    <a:lstStyle/>
                    <a:p>
                      <a:pPr indent="0" lvl="0" marL="0" rtl="0" algn="ctr">
                        <a:spcBef>
                          <a:spcPts val="0"/>
                        </a:spcBef>
                        <a:spcAft>
                          <a:spcPts val="0"/>
                        </a:spcAft>
                        <a:buNone/>
                      </a:pPr>
                      <a:r>
                        <a:rPr b="1" lang="en" sz="1200">
                          <a:solidFill>
                            <a:schemeClr val="lt1"/>
                          </a:solidFill>
                        </a:rPr>
                        <a:t>B</a:t>
                      </a:r>
                      <a:endParaRPr b="1" sz="1200">
                        <a:solidFill>
                          <a:schemeClr val="lt1"/>
                        </a:solidFill>
                      </a:endParaRPr>
                    </a:p>
                  </a:txBody>
                  <a:tcPr marT="91425" marB="91425" marR="91425" marL="91425">
                    <a:solidFill>
                      <a:srgbClr val="073763"/>
                    </a:solidFill>
                  </a:tcPr>
                </a:tc>
                <a:tc>
                  <a:txBody>
                    <a:bodyPr/>
                    <a:lstStyle/>
                    <a:p>
                      <a:pPr indent="0" lvl="0" marL="0" rtl="0" algn="ctr">
                        <a:spcBef>
                          <a:spcPts val="0"/>
                        </a:spcBef>
                        <a:spcAft>
                          <a:spcPts val="0"/>
                        </a:spcAft>
                        <a:buNone/>
                      </a:pPr>
                      <a:r>
                        <a:rPr b="1" lang="en">
                          <a:solidFill>
                            <a:schemeClr val="lt1"/>
                          </a:solidFill>
                        </a:rPr>
                        <a:t>79.4</a:t>
                      </a:r>
                      <a:endParaRPr b="1">
                        <a:solidFill>
                          <a:schemeClr val="lt1"/>
                        </a:solidFill>
                      </a:endParaRPr>
                    </a:p>
                  </a:txBody>
                  <a:tcPr marT="91425" marB="91425" marR="91425" marL="91425">
                    <a:solidFill>
                      <a:srgbClr val="073763"/>
                    </a:solidFill>
                  </a:tcPr>
                </a:tc>
                <a:tc>
                  <a:txBody>
                    <a:bodyPr/>
                    <a:lstStyle/>
                    <a:p>
                      <a:pPr indent="0" lvl="0" marL="0" rtl="0" algn="ctr">
                        <a:spcBef>
                          <a:spcPts val="0"/>
                        </a:spcBef>
                        <a:spcAft>
                          <a:spcPts val="0"/>
                        </a:spcAft>
                        <a:buNone/>
                      </a:pPr>
                      <a:r>
                        <a:rPr b="1" lang="en">
                          <a:solidFill>
                            <a:schemeClr val="lt1"/>
                          </a:solidFill>
                        </a:rPr>
                        <a:t>59.5</a:t>
                      </a:r>
                      <a:endParaRPr b="1">
                        <a:solidFill>
                          <a:schemeClr val="lt1"/>
                        </a:solidFill>
                      </a:endParaRPr>
                    </a:p>
                  </a:txBody>
                  <a:tcPr marT="91425" marB="91425" marR="91425" marL="91425">
                    <a:solidFill>
                      <a:srgbClr val="073763"/>
                    </a:solidFill>
                  </a:tcPr>
                </a:tc>
              </a:tr>
              <a:tr h="228325">
                <a:tc>
                  <a:txBody>
                    <a:bodyPr/>
                    <a:lstStyle/>
                    <a:p>
                      <a:pPr indent="0" lvl="0" marL="0" rtl="0" algn="ctr">
                        <a:spcBef>
                          <a:spcPts val="0"/>
                        </a:spcBef>
                        <a:spcAft>
                          <a:spcPts val="0"/>
                        </a:spcAft>
                        <a:buNone/>
                      </a:pPr>
                      <a:r>
                        <a:rPr b="1" lang="en" sz="1200">
                          <a:solidFill>
                            <a:schemeClr val="lt1"/>
                          </a:solidFill>
                        </a:rPr>
                        <a:t>C</a:t>
                      </a:r>
                      <a:endParaRPr b="1" sz="1200">
                        <a:solidFill>
                          <a:schemeClr val="lt1"/>
                        </a:solidFill>
                      </a:endParaRPr>
                    </a:p>
                  </a:txBody>
                  <a:tcPr marT="91425" marB="91425" marR="91425" marL="91425">
                    <a:solidFill>
                      <a:srgbClr val="073763"/>
                    </a:solidFill>
                  </a:tcPr>
                </a:tc>
                <a:tc>
                  <a:txBody>
                    <a:bodyPr/>
                    <a:lstStyle/>
                    <a:p>
                      <a:pPr indent="0" lvl="0" marL="0" rtl="0" algn="ctr">
                        <a:spcBef>
                          <a:spcPts val="0"/>
                        </a:spcBef>
                        <a:spcAft>
                          <a:spcPts val="0"/>
                        </a:spcAft>
                        <a:buNone/>
                      </a:pPr>
                      <a:r>
                        <a:rPr b="1" lang="en">
                          <a:solidFill>
                            <a:schemeClr val="lt1"/>
                          </a:solidFill>
                        </a:rPr>
                        <a:t>59.4</a:t>
                      </a:r>
                      <a:endParaRPr b="1">
                        <a:solidFill>
                          <a:schemeClr val="lt1"/>
                        </a:solidFill>
                      </a:endParaRPr>
                    </a:p>
                  </a:txBody>
                  <a:tcPr marT="91425" marB="91425" marR="91425" marL="91425">
                    <a:solidFill>
                      <a:srgbClr val="073763"/>
                    </a:solidFill>
                  </a:tcPr>
                </a:tc>
                <a:tc>
                  <a:txBody>
                    <a:bodyPr/>
                    <a:lstStyle/>
                    <a:p>
                      <a:pPr indent="0" lvl="0" marL="0" rtl="0" algn="ctr">
                        <a:spcBef>
                          <a:spcPts val="0"/>
                        </a:spcBef>
                        <a:spcAft>
                          <a:spcPts val="0"/>
                        </a:spcAft>
                        <a:buNone/>
                      </a:pPr>
                      <a:r>
                        <a:rPr b="1" lang="en">
                          <a:solidFill>
                            <a:schemeClr val="lt1"/>
                          </a:solidFill>
                        </a:rPr>
                        <a:t>39.5</a:t>
                      </a:r>
                      <a:endParaRPr b="1">
                        <a:solidFill>
                          <a:schemeClr val="lt1"/>
                        </a:solidFill>
                      </a:endParaRPr>
                    </a:p>
                  </a:txBody>
                  <a:tcPr marT="91425" marB="91425" marR="91425" marL="91425">
                    <a:solidFill>
                      <a:srgbClr val="073763"/>
                    </a:solidFill>
                  </a:tcPr>
                </a:tc>
              </a:tr>
              <a:tr h="228325">
                <a:tc>
                  <a:txBody>
                    <a:bodyPr/>
                    <a:lstStyle/>
                    <a:p>
                      <a:pPr indent="0" lvl="0" marL="0" rtl="0" algn="ctr">
                        <a:spcBef>
                          <a:spcPts val="0"/>
                        </a:spcBef>
                        <a:spcAft>
                          <a:spcPts val="0"/>
                        </a:spcAft>
                        <a:buNone/>
                      </a:pPr>
                      <a:r>
                        <a:rPr b="1" lang="en" sz="1200">
                          <a:solidFill>
                            <a:schemeClr val="lt1"/>
                          </a:solidFill>
                        </a:rPr>
                        <a:t>D</a:t>
                      </a:r>
                      <a:endParaRPr b="1" sz="1200">
                        <a:solidFill>
                          <a:schemeClr val="lt1"/>
                        </a:solidFill>
                      </a:endParaRPr>
                    </a:p>
                  </a:txBody>
                  <a:tcPr marT="91425" marB="91425" marR="91425" marL="91425">
                    <a:solidFill>
                      <a:srgbClr val="073763"/>
                    </a:solidFill>
                  </a:tcPr>
                </a:tc>
                <a:tc>
                  <a:txBody>
                    <a:bodyPr/>
                    <a:lstStyle/>
                    <a:p>
                      <a:pPr indent="0" lvl="0" marL="0" rtl="0" algn="ctr">
                        <a:spcBef>
                          <a:spcPts val="0"/>
                        </a:spcBef>
                        <a:spcAft>
                          <a:spcPts val="0"/>
                        </a:spcAft>
                        <a:buNone/>
                      </a:pPr>
                      <a:r>
                        <a:rPr b="1" lang="en">
                          <a:solidFill>
                            <a:schemeClr val="lt1"/>
                          </a:solidFill>
                        </a:rPr>
                        <a:t>39.4</a:t>
                      </a:r>
                      <a:endParaRPr b="1">
                        <a:solidFill>
                          <a:schemeClr val="lt1"/>
                        </a:solidFill>
                      </a:endParaRPr>
                    </a:p>
                  </a:txBody>
                  <a:tcPr marT="91425" marB="91425" marR="91425" marL="91425">
                    <a:solidFill>
                      <a:srgbClr val="073763"/>
                    </a:solidFill>
                  </a:tcPr>
                </a:tc>
                <a:tc>
                  <a:txBody>
                    <a:bodyPr/>
                    <a:lstStyle/>
                    <a:p>
                      <a:pPr indent="0" lvl="0" marL="0" rtl="0" algn="ctr">
                        <a:spcBef>
                          <a:spcPts val="0"/>
                        </a:spcBef>
                        <a:spcAft>
                          <a:spcPts val="0"/>
                        </a:spcAft>
                        <a:buNone/>
                      </a:pPr>
                      <a:r>
                        <a:rPr b="1" lang="en">
                          <a:solidFill>
                            <a:schemeClr val="lt1"/>
                          </a:solidFill>
                        </a:rPr>
                        <a:t>19.5</a:t>
                      </a:r>
                      <a:endParaRPr b="1">
                        <a:solidFill>
                          <a:schemeClr val="lt1"/>
                        </a:solidFill>
                      </a:endParaRPr>
                    </a:p>
                  </a:txBody>
                  <a:tcPr marT="91425" marB="91425" marR="91425" marL="91425">
                    <a:solidFill>
                      <a:srgbClr val="073763"/>
                    </a:solidFill>
                  </a:tcPr>
                </a:tc>
              </a:tr>
              <a:tr h="228325">
                <a:tc>
                  <a:txBody>
                    <a:bodyPr/>
                    <a:lstStyle/>
                    <a:p>
                      <a:pPr indent="0" lvl="0" marL="0" rtl="0" algn="ctr">
                        <a:spcBef>
                          <a:spcPts val="0"/>
                        </a:spcBef>
                        <a:spcAft>
                          <a:spcPts val="0"/>
                        </a:spcAft>
                        <a:buNone/>
                      </a:pPr>
                      <a:r>
                        <a:rPr b="1" lang="en" sz="1200">
                          <a:solidFill>
                            <a:schemeClr val="lt1"/>
                          </a:solidFill>
                        </a:rPr>
                        <a:t>F</a:t>
                      </a:r>
                      <a:endParaRPr b="1" sz="1200">
                        <a:solidFill>
                          <a:schemeClr val="lt1"/>
                        </a:solidFill>
                      </a:endParaRPr>
                    </a:p>
                  </a:txBody>
                  <a:tcPr marT="91425" marB="91425" marR="91425" marL="91425">
                    <a:solidFill>
                      <a:srgbClr val="073763"/>
                    </a:solidFill>
                  </a:tcPr>
                </a:tc>
                <a:tc>
                  <a:txBody>
                    <a:bodyPr/>
                    <a:lstStyle/>
                    <a:p>
                      <a:pPr indent="0" lvl="0" marL="0" rtl="0" algn="ctr">
                        <a:spcBef>
                          <a:spcPts val="0"/>
                        </a:spcBef>
                        <a:spcAft>
                          <a:spcPts val="0"/>
                        </a:spcAft>
                        <a:buNone/>
                      </a:pPr>
                      <a:r>
                        <a:rPr b="1" lang="en">
                          <a:solidFill>
                            <a:schemeClr val="lt1"/>
                          </a:solidFill>
                        </a:rPr>
                        <a:t>19.4</a:t>
                      </a:r>
                      <a:endParaRPr b="1">
                        <a:solidFill>
                          <a:schemeClr val="lt1"/>
                        </a:solidFill>
                      </a:endParaRPr>
                    </a:p>
                  </a:txBody>
                  <a:tcPr marT="91425" marB="91425" marR="91425" marL="91425">
                    <a:solidFill>
                      <a:srgbClr val="073763"/>
                    </a:solidFill>
                  </a:tcPr>
                </a:tc>
                <a:tc>
                  <a:txBody>
                    <a:bodyPr/>
                    <a:lstStyle/>
                    <a:p>
                      <a:pPr indent="0" lvl="0" marL="0" rtl="0" algn="ctr">
                        <a:spcBef>
                          <a:spcPts val="0"/>
                        </a:spcBef>
                        <a:spcAft>
                          <a:spcPts val="0"/>
                        </a:spcAft>
                        <a:buNone/>
                      </a:pPr>
                      <a:r>
                        <a:rPr b="1" lang="en">
                          <a:solidFill>
                            <a:schemeClr val="lt1"/>
                          </a:solidFill>
                        </a:rPr>
                        <a:t>0</a:t>
                      </a:r>
                      <a:endParaRPr b="1">
                        <a:solidFill>
                          <a:schemeClr val="lt1"/>
                        </a:solidFill>
                      </a:endParaRPr>
                    </a:p>
                  </a:txBody>
                  <a:tcPr marT="91425" marB="91425" marR="91425" marL="91425">
                    <a:solidFill>
                      <a:srgbClr val="073763"/>
                    </a:solidFill>
                  </a:tcPr>
                </a:tc>
              </a:tr>
            </a:tbl>
          </a:graphicData>
        </a:graphic>
      </p:graphicFrame>
      <p:pic>
        <p:nvPicPr>
          <p:cNvPr descr="Tuesday Tip: Hypermiling - Boost Your Car's Gas Mileage - Talking Cents" id="105" name="Google Shape;105;p18"/>
          <p:cNvPicPr preferRelativeResize="0"/>
          <p:nvPr/>
        </p:nvPicPr>
        <p:blipFill>
          <a:blip r:embed="rId4">
            <a:alphaModFix/>
          </a:blip>
          <a:stretch>
            <a:fillRect/>
          </a:stretch>
        </p:blipFill>
        <p:spPr>
          <a:xfrm>
            <a:off x="4572000" y="3493546"/>
            <a:ext cx="1857001" cy="1426441"/>
          </a:xfrm>
          <a:prstGeom prst="rect">
            <a:avLst/>
          </a:prstGeom>
          <a:noFill/>
          <a:ln>
            <a:noFill/>
          </a:ln>
        </p:spPr>
      </p:pic>
      <p:sp>
        <p:nvSpPr>
          <p:cNvPr id="106" name="Google Shape;106;p18"/>
          <p:cNvSpPr/>
          <p:nvPr/>
        </p:nvSpPr>
        <p:spPr>
          <a:xfrm>
            <a:off x="79875" y="684775"/>
            <a:ext cx="3154200" cy="1034700"/>
          </a:xfrm>
          <a:prstGeom prst="flowChartAlternateProcess">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rPr>
              <a:t>What matters most?  Earning a “point” or demonstrating mastery?</a:t>
            </a:r>
            <a:endParaRPr sz="2000">
              <a:solidFill>
                <a:schemeClr val="lt1"/>
              </a:solidFill>
            </a:endParaRPr>
          </a:p>
        </p:txBody>
      </p:sp>
      <p:sp>
        <p:nvSpPr>
          <p:cNvPr id="107" name="Google Shape;107;p18"/>
          <p:cNvSpPr/>
          <p:nvPr/>
        </p:nvSpPr>
        <p:spPr>
          <a:xfrm>
            <a:off x="775388" y="1771275"/>
            <a:ext cx="2693400" cy="929400"/>
          </a:xfrm>
          <a:prstGeom prst="cloudCallout">
            <a:avLst>
              <a:gd fmla="val -48305" name="adj1"/>
              <a:gd fmla="val 64735"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Translation?</a:t>
            </a:r>
            <a:endParaRPr sz="2200"/>
          </a:p>
        </p:txBody>
      </p:sp>
      <p:sp>
        <p:nvSpPr>
          <p:cNvPr id="108" name="Google Shape;108;p18"/>
          <p:cNvSpPr txBox="1"/>
          <p:nvPr/>
        </p:nvSpPr>
        <p:spPr>
          <a:xfrm>
            <a:off x="4580450" y="578275"/>
            <a:ext cx="4563600" cy="3082800"/>
          </a:xfrm>
          <a:prstGeom prst="rect">
            <a:avLst/>
          </a:prstGeom>
          <a:solidFill>
            <a:srgbClr val="274E13"/>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lt1"/>
                </a:solidFill>
              </a:rPr>
              <a:t>3 - Student demonstrates mastery of the aligned pathway or foundation standard</a:t>
            </a:r>
            <a:endParaRPr sz="1600">
              <a:solidFill>
                <a:schemeClr val="lt1"/>
              </a:solidFill>
            </a:endParaRPr>
          </a:p>
          <a:p>
            <a:pPr indent="0" lvl="0" marL="0" rtl="0" algn="l">
              <a:spcBef>
                <a:spcPts val="0"/>
              </a:spcBef>
              <a:spcAft>
                <a:spcPts val="0"/>
              </a:spcAft>
              <a:buClr>
                <a:schemeClr val="dk1"/>
              </a:buClr>
              <a:buSzPts val="1100"/>
              <a:buFont typeface="Arial"/>
              <a:buNone/>
            </a:pPr>
            <a:r>
              <a:rPr lang="en" sz="1600">
                <a:solidFill>
                  <a:schemeClr val="lt1"/>
                </a:solidFill>
              </a:rPr>
              <a:t>2 - Student demonstrates inconsistent mastery or only partial mastery of the aligned pathway or foundation standard</a:t>
            </a:r>
            <a:endParaRPr sz="1600">
              <a:solidFill>
                <a:schemeClr val="lt1"/>
              </a:solidFill>
            </a:endParaRPr>
          </a:p>
          <a:p>
            <a:pPr indent="0" lvl="0" marL="0" rtl="0" algn="l">
              <a:spcBef>
                <a:spcPts val="0"/>
              </a:spcBef>
              <a:spcAft>
                <a:spcPts val="0"/>
              </a:spcAft>
              <a:buClr>
                <a:schemeClr val="dk1"/>
              </a:buClr>
              <a:buSzPts val="1100"/>
              <a:buFont typeface="Arial"/>
              <a:buNone/>
            </a:pPr>
            <a:r>
              <a:rPr lang="en" sz="1600">
                <a:solidFill>
                  <a:schemeClr val="lt1"/>
                </a:solidFill>
              </a:rPr>
              <a:t>1 - Student does not demonstrate mastery, or has failed to address the objectives of the task/assignment/activity</a:t>
            </a:r>
            <a:endParaRPr sz="1600">
              <a:solidFill>
                <a:schemeClr val="lt1"/>
              </a:solidFill>
            </a:endParaRPr>
          </a:p>
          <a:p>
            <a:pPr indent="0" lvl="0" marL="0" rtl="0" algn="l">
              <a:spcBef>
                <a:spcPts val="0"/>
              </a:spcBef>
              <a:spcAft>
                <a:spcPts val="0"/>
              </a:spcAft>
              <a:buClr>
                <a:schemeClr val="dk1"/>
              </a:buClr>
              <a:buSzPts val="1100"/>
              <a:buFont typeface="Arial"/>
              <a:buNone/>
            </a:pPr>
            <a:r>
              <a:rPr lang="en" sz="1600">
                <a:solidFill>
                  <a:schemeClr val="lt1"/>
                </a:solidFill>
              </a:rPr>
              <a:t>0 - Student has not submitted evidence of mastery</a:t>
            </a:r>
            <a:endParaRPr/>
          </a:p>
        </p:txBody>
      </p:sp>
      <p:sp>
        <p:nvSpPr>
          <p:cNvPr id="109" name="Google Shape;109;p18"/>
          <p:cNvSpPr/>
          <p:nvPr/>
        </p:nvSpPr>
        <p:spPr>
          <a:xfrm>
            <a:off x="6528375" y="3084000"/>
            <a:ext cx="2950398" cy="2245536"/>
          </a:xfrm>
          <a:prstGeom prst="irregularSeal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900">
                <a:solidFill>
                  <a:schemeClr val="dk1"/>
                </a:solidFill>
              </a:rPr>
              <a:t>EFFORT has VALUE!</a:t>
            </a:r>
            <a:endParaRPr b="1" sz="1900">
              <a:solidFill>
                <a:schemeClr val="dk1"/>
              </a:solidFill>
            </a:endParaRPr>
          </a:p>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19"/>
          <p:cNvSpPr txBox="1"/>
          <p:nvPr>
            <p:ph idx="1" type="body"/>
          </p:nvPr>
        </p:nvSpPr>
        <p:spPr>
          <a:xfrm>
            <a:off x="0" y="246250"/>
            <a:ext cx="8946300" cy="4897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2500" u="sng">
                <a:solidFill>
                  <a:schemeClr val="lt1"/>
                </a:solidFill>
                <a:hlinkClick r:id="rId4">
                  <a:extLst>
                    <a:ext uri="{A12FA001-AC4F-418D-AE19-62706E023703}">
                      <ahyp:hlinkClr val="tx"/>
                    </a:ext>
                  </a:extLst>
                </a:hlinkClick>
              </a:rPr>
              <a:t>gberger@hbuhsd.edu</a:t>
            </a:r>
            <a:endParaRPr b="1" sz="2500">
              <a:solidFill>
                <a:schemeClr val="lt1"/>
              </a:solidFill>
            </a:endParaRPr>
          </a:p>
          <a:p>
            <a:pPr indent="0" lvl="0" marL="0" rtl="0" algn="r">
              <a:spcBef>
                <a:spcPts val="1600"/>
              </a:spcBef>
              <a:spcAft>
                <a:spcPts val="0"/>
              </a:spcAft>
              <a:buClr>
                <a:schemeClr val="dk1"/>
              </a:buClr>
              <a:buSzPts val="1100"/>
              <a:buFont typeface="Arial"/>
              <a:buNone/>
            </a:pPr>
            <a:r>
              <a:rPr b="1" lang="en" sz="2500">
                <a:solidFill>
                  <a:schemeClr val="lt1"/>
                </a:solidFill>
              </a:rPr>
              <a:t>714-893-1381, extension 52174 AND 52175</a:t>
            </a:r>
            <a:endParaRPr b="1" sz="2500">
              <a:solidFill>
                <a:schemeClr val="lt1"/>
              </a:solidFill>
            </a:endParaRPr>
          </a:p>
          <a:p>
            <a:pPr indent="0" lvl="0" marL="0" rtl="0" algn="r">
              <a:spcBef>
                <a:spcPts val="1600"/>
              </a:spcBef>
              <a:spcAft>
                <a:spcPts val="1600"/>
              </a:spcAft>
              <a:buClr>
                <a:schemeClr val="dk1"/>
              </a:buClr>
              <a:buSzPts val="1100"/>
              <a:buFont typeface="Arial"/>
              <a:buNone/>
            </a:pPr>
            <a:r>
              <a:t/>
            </a:r>
            <a:endParaRPr b="1" sz="2500">
              <a:solidFill>
                <a:srgbClr val="660000"/>
              </a:solidFill>
            </a:endParaRPr>
          </a:p>
        </p:txBody>
      </p:sp>
      <p:pic>
        <p:nvPicPr>
          <p:cNvPr id="115" name="Google Shape;115;p19"/>
          <p:cNvPicPr preferRelativeResize="0"/>
          <p:nvPr/>
        </p:nvPicPr>
        <p:blipFill>
          <a:blip r:embed="rId5">
            <a:alphaModFix/>
          </a:blip>
          <a:stretch>
            <a:fillRect/>
          </a:stretch>
        </p:blipFill>
        <p:spPr>
          <a:xfrm>
            <a:off x="160625" y="2852425"/>
            <a:ext cx="1893725" cy="1893725"/>
          </a:xfrm>
          <a:prstGeom prst="rect">
            <a:avLst/>
          </a:prstGeom>
          <a:noFill/>
          <a:ln>
            <a:noFill/>
          </a:ln>
        </p:spPr>
      </p:pic>
      <p:pic>
        <p:nvPicPr>
          <p:cNvPr descr="Mobile phone with ParentSquare logo" id="116" name="Google Shape;116;p19"/>
          <p:cNvPicPr preferRelativeResize="0"/>
          <p:nvPr/>
        </p:nvPicPr>
        <p:blipFill>
          <a:blip r:embed="rId6">
            <a:alphaModFix/>
          </a:blip>
          <a:stretch>
            <a:fillRect/>
          </a:stretch>
        </p:blipFill>
        <p:spPr>
          <a:xfrm>
            <a:off x="160625" y="1558950"/>
            <a:ext cx="673075" cy="1293476"/>
          </a:xfrm>
          <a:prstGeom prst="rect">
            <a:avLst/>
          </a:prstGeom>
          <a:noFill/>
          <a:ln>
            <a:noFill/>
          </a:ln>
        </p:spPr>
      </p:pic>
      <p:pic>
        <p:nvPicPr>
          <p:cNvPr descr="NEW CANVAS FEATURES | UNCG ITS News" id="117" name="Google Shape;117;p19"/>
          <p:cNvPicPr preferRelativeResize="0"/>
          <p:nvPr/>
        </p:nvPicPr>
        <p:blipFill>
          <a:blip r:embed="rId7">
            <a:alphaModFix/>
          </a:blip>
          <a:stretch>
            <a:fillRect/>
          </a:stretch>
        </p:blipFill>
        <p:spPr>
          <a:xfrm>
            <a:off x="8194975" y="2852425"/>
            <a:ext cx="751325" cy="751325"/>
          </a:xfrm>
          <a:prstGeom prst="rect">
            <a:avLst/>
          </a:prstGeom>
          <a:noFill/>
          <a:ln>
            <a:noFill/>
          </a:ln>
        </p:spPr>
      </p:pic>
      <p:pic>
        <p:nvPicPr>
          <p:cNvPr id="118" name="Google Shape;118;p19"/>
          <p:cNvPicPr preferRelativeResize="0"/>
          <p:nvPr/>
        </p:nvPicPr>
        <p:blipFill>
          <a:blip r:embed="rId8">
            <a:alphaModFix/>
          </a:blip>
          <a:stretch>
            <a:fillRect/>
          </a:stretch>
        </p:blipFill>
        <p:spPr>
          <a:xfrm>
            <a:off x="7570575" y="1476700"/>
            <a:ext cx="1375725" cy="1375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